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7"/>
  </p:sldMasterIdLst>
  <p:notesMasterIdLst>
    <p:notesMasterId r:id="rId22"/>
  </p:notesMasterIdLst>
  <p:sldIdLst>
    <p:sldId id="256" r:id="rId8"/>
    <p:sldId id="291" r:id="rId9"/>
    <p:sldId id="260" r:id="rId10"/>
    <p:sldId id="286" r:id="rId11"/>
    <p:sldId id="257" r:id="rId12"/>
    <p:sldId id="290" r:id="rId13"/>
    <p:sldId id="284" r:id="rId14"/>
    <p:sldId id="285" r:id="rId15"/>
    <p:sldId id="283" r:id="rId16"/>
    <p:sldId id="274" r:id="rId17"/>
    <p:sldId id="287" r:id="rId18"/>
    <p:sldId id="263" r:id="rId19"/>
    <p:sldId id="269" r:id="rId20"/>
    <p:sldId id="264"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55A770-3903-CD41-2CDC-5676F0826476}" name="Pasquale L" initials="PL" userId="S::Pasquale72767@ncsc.gov.uk::8517803b-510c-4791-9d8f-9c317ddbea2b" providerId="AD"/>
  <p188:author id="{5DA62DAC-0BA8-6C44-F62B-EBE85CBEA6E3}" name="Abby D" initials="AD" userId="S::abby97627@ncsc.gov.uk::727672c0-5e18-4af2-b499-a9172350c469" providerId="AD"/>
  <p188:author id="{010683C0-7B9C-793C-FE5F-BA5610574538}" name="Jade O" initials="JO" userId="S::Jade101140@ncsc.gov.uk::9d71d9ab-6bae-402b-9821-35e84ce34caa" providerId="AD"/>
  <p188:author id="{130FD1D8-DF24-E4DE-337D-CDE9D506CD24}" name="Georgie C" initials="GC" userId="S::georgie78206@ncsc.gov.uk::b732e713-4796-4dd5-81dc-23bb781a03d7" providerId="AD"/>
  <p188:author id="{D9CCDFE7-85CE-2AE2-BE98-CAC636621D00}" name="Sophia C" initials="SC" userId="S::sophia93802@ncsc.gov.uk::4860ee9d-623b-4418-b4fb-b56d6eaeced2"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2CFEE"/>
    <a:srgbClr val="33CCFF"/>
    <a:srgbClr val="000000"/>
    <a:srgbClr val="FFFFFF"/>
    <a:srgbClr val="3A1639"/>
    <a:srgbClr val="5A4E69"/>
    <a:srgbClr val="296A9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2" d="100"/>
          <a:sy n="92" d="100"/>
        </p:scale>
        <p:origin x="228" y="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1.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slide" Target="slides/slide4.xml"/><Relationship Id="rId24" Type="http://schemas.openxmlformats.org/officeDocument/2006/relationships/viewProps" Target="viewProps.xml"/><Relationship Id="rId5" Type="http://schemas.openxmlformats.org/officeDocument/2006/relationships/customXml" Target="../customXml/item5.xml"/><Relationship Id="rId15" Type="http://schemas.openxmlformats.org/officeDocument/2006/relationships/slide" Target="slides/slide8.xml"/><Relationship Id="rId23" Type="http://schemas.openxmlformats.org/officeDocument/2006/relationships/presProps" Target="presProps.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notesMaster" Target="notesMasters/notesMaster1.xml"/><Relationship Id="rId27" Type="http://schemas.microsoft.com/office/2018/10/relationships/authors" Targe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169F0AA-410B-4047-A829-1B57A3BF12FC}" type="datetimeFigureOut">
              <a:rPr lang="en-GB" smtClean="0"/>
              <a:t>29/09/2025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0227123-914C-481A-ACB8-FD00E7B349E4}" type="slidenum">
              <a:rPr lang="en-GB" smtClean="0"/>
              <a:t>‹#›</a:t>
            </a:fld>
            <a:endParaRPr lang="en-GB"/>
          </a:p>
        </p:txBody>
      </p:sp>
    </p:spTree>
    <p:extLst>
      <p:ext uri="{BB962C8B-B14F-4D97-AF65-F5344CB8AC3E}">
        <p14:creationId xmlns:p14="http://schemas.microsoft.com/office/powerpoint/2010/main" val="22059822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E22247-C76B-3C2B-7727-A8DE9BBCFE5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B5DA433-4FE0-8C71-58A5-479F2ED5CD3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9127F68-DA72-14F5-4A50-357BD52FCF83}"/>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B36A1657-A951-6C64-FF06-8BAED6C5F24E}"/>
              </a:ext>
            </a:extLst>
          </p:cNvPr>
          <p:cNvSpPr>
            <a:spLocks noGrp="1"/>
          </p:cNvSpPr>
          <p:nvPr>
            <p:ph type="sldNum" sz="quarter" idx="5"/>
          </p:nvPr>
        </p:nvSpPr>
        <p:spPr/>
        <p:txBody>
          <a:bodyPr/>
          <a:lstStyle/>
          <a:p>
            <a:fld id="{60227123-914C-481A-ACB8-FD00E7B349E4}" type="slidenum">
              <a:rPr lang="en-GB" smtClean="0"/>
              <a:t>6</a:t>
            </a:fld>
            <a:endParaRPr lang="en-GB"/>
          </a:p>
        </p:txBody>
      </p:sp>
    </p:spTree>
    <p:extLst>
      <p:ext uri="{BB962C8B-B14F-4D97-AF65-F5344CB8AC3E}">
        <p14:creationId xmlns:p14="http://schemas.microsoft.com/office/powerpoint/2010/main" val="3186899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7482BC-B595-C466-9CA5-CD6EF63C6A6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DBE76C9-2676-7277-D366-6F5F5C6C0B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605418C-7DD8-29B6-0D88-75259C580014}"/>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A94E2B92-3725-A24D-1463-471B199CF45A}"/>
              </a:ext>
            </a:extLst>
          </p:cNvPr>
          <p:cNvSpPr>
            <a:spLocks noGrp="1"/>
          </p:cNvSpPr>
          <p:nvPr>
            <p:ph type="sldNum" sz="quarter" idx="5"/>
          </p:nvPr>
        </p:nvSpPr>
        <p:spPr/>
        <p:txBody>
          <a:bodyPr/>
          <a:lstStyle/>
          <a:p>
            <a:fld id="{60227123-914C-481A-ACB8-FD00E7B349E4}" type="slidenum">
              <a:rPr lang="en-GB" smtClean="0"/>
              <a:t>7</a:t>
            </a:fld>
            <a:endParaRPr lang="en-GB"/>
          </a:p>
        </p:txBody>
      </p:sp>
    </p:spTree>
    <p:extLst>
      <p:ext uri="{BB962C8B-B14F-4D97-AF65-F5344CB8AC3E}">
        <p14:creationId xmlns:p14="http://schemas.microsoft.com/office/powerpoint/2010/main" val="16109040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C13C62-BE33-D726-35FD-D3F46569BCF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BFE148-158C-3B09-73FE-B6D3AFE39BF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9238B8A-B75C-CDC0-D3FB-9CF3CE04C3E5}"/>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79378CCA-2594-C775-9D33-4FA123E4B8DC}"/>
              </a:ext>
            </a:extLst>
          </p:cNvPr>
          <p:cNvSpPr>
            <a:spLocks noGrp="1"/>
          </p:cNvSpPr>
          <p:nvPr>
            <p:ph type="sldNum" sz="quarter" idx="5"/>
          </p:nvPr>
        </p:nvSpPr>
        <p:spPr/>
        <p:txBody>
          <a:bodyPr/>
          <a:lstStyle/>
          <a:p>
            <a:fld id="{60227123-914C-481A-ACB8-FD00E7B349E4}" type="slidenum">
              <a:rPr lang="en-GB" smtClean="0"/>
              <a:t>8</a:t>
            </a:fld>
            <a:endParaRPr lang="en-GB"/>
          </a:p>
        </p:txBody>
      </p:sp>
    </p:spTree>
    <p:extLst>
      <p:ext uri="{BB962C8B-B14F-4D97-AF65-F5344CB8AC3E}">
        <p14:creationId xmlns:p14="http://schemas.microsoft.com/office/powerpoint/2010/main" val="16112170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974ECA-621A-85D1-EBE6-7F8FCCADC5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AC44AC8-A3B7-FA4B-EB93-51CA88B6B39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FE6A36E-8612-D971-790E-69DB012F7834}"/>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4515BEE1-C4BC-FF26-1398-7444B774DC79}"/>
              </a:ext>
            </a:extLst>
          </p:cNvPr>
          <p:cNvSpPr>
            <a:spLocks noGrp="1"/>
          </p:cNvSpPr>
          <p:nvPr>
            <p:ph type="sldNum" sz="quarter" idx="5"/>
          </p:nvPr>
        </p:nvSpPr>
        <p:spPr/>
        <p:txBody>
          <a:bodyPr/>
          <a:lstStyle/>
          <a:p>
            <a:fld id="{60227123-914C-481A-ACB8-FD00E7B349E4}" type="slidenum">
              <a:rPr lang="en-GB" smtClean="0"/>
              <a:t>9</a:t>
            </a:fld>
            <a:endParaRPr lang="en-GB"/>
          </a:p>
        </p:txBody>
      </p:sp>
    </p:spTree>
    <p:extLst>
      <p:ext uri="{BB962C8B-B14F-4D97-AF65-F5344CB8AC3E}">
        <p14:creationId xmlns:p14="http://schemas.microsoft.com/office/powerpoint/2010/main" val="16298467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2BA4A7-A846-207A-7987-F0D3C861B8F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F78F1E89-2F6A-5329-DAE1-99539A1180C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8572CB03-7538-E54A-DB24-CFCE64F710B5}"/>
              </a:ext>
            </a:extLst>
          </p:cNvPr>
          <p:cNvSpPr>
            <a:spLocks noGrp="1"/>
          </p:cNvSpPr>
          <p:nvPr>
            <p:ph type="dt" sz="half" idx="10"/>
          </p:nvPr>
        </p:nvSpPr>
        <p:spPr/>
        <p:txBody>
          <a:bodyPr/>
          <a:lstStyle/>
          <a:p>
            <a:fld id="{5A83B391-BB78-410E-B586-F3CED2567CD7}" type="datetimeFigureOut">
              <a:rPr lang="en-GB" smtClean="0"/>
              <a:t>29/09/2025</a:t>
            </a:fld>
            <a:endParaRPr lang="en-GB"/>
          </a:p>
        </p:txBody>
      </p:sp>
      <p:sp>
        <p:nvSpPr>
          <p:cNvPr id="5" name="Footer Placeholder 4">
            <a:extLst>
              <a:ext uri="{FF2B5EF4-FFF2-40B4-BE49-F238E27FC236}">
                <a16:creationId xmlns:a16="http://schemas.microsoft.com/office/drawing/2014/main" id="{4C08ADF1-EBD0-ED2B-CEDD-04285779397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B1BF7CD-3C9C-314D-1BC2-27B9EA1403F5}"/>
              </a:ext>
            </a:extLst>
          </p:cNvPr>
          <p:cNvSpPr>
            <a:spLocks noGrp="1"/>
          </p:cNvSpPr>
          <p:nvPr>
            <p:ph type="sldNum" sz="quarter" idx="12"/>
          </p:nvPr>
        </p:nvSpPr>
        <p:spPr/>
        <p:txBody>
          <a:bodyPr/>
          <a:lstStyle/>
          <a:p>
            <a:fld id="{0B50F201-E339-4E4E-B111-93ADBDCBE9E4}" type="slidenum">
              <a:rPr lang="en-GB" smtClean="0"/>
              <a:t>‹#›</a:t>
            </a:fld>
            <a:endParaRPr lang="en-GB"/>
          </a:p>
        </p:txBody>
      </p:sp>
    </p:spTree>
    <p:extLst>
      <p:ext uri="{BB962C8B-B14F-4D97-AF65-F5344CB8AC3E}">
        <p14:creationId xmlns:p14="http://schemas.microsoft.com/office/powerpoint/2010/main" val="33768321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E70878-6A06-164F-F187-E85BFBEFD026}"/>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6836A800-D4ED-7354-AC24-85BAB8F62AC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43FC4BB-0A39-C399-E30A-919F0B61E893}"/>
              </a:ext>
            </a:extLst>
          </p:cNvPr>
          <p:cNvSpPr>
            <a:spLocks noGrp="1"/>
          </p:cNvSpPr>
          <p:nvPr>
            <p:ph type="dt" sz="half" idx="10"/>
          </p:nvPr>
        </p:nvSpPr>
        <p:spPr/>
        <p:txBody>
          <a:bodyPr/>
          <a:lstStyle/>
          <a:p>
            <a:fld id="{5A83B391-BB78-410E-B586-F3CED2567CD7}" type="datetimeFigureOut">
              <a:rPr lang="en-GB" smtClean="0"/>
              <a:t>29/09/2025</a:t>
            </a:fld>
            <a:endParaRPr lang="en-GB"/>
          </a:p>
        </p:txBody>
      </p:sp>
      <p:sp>
        <p:nvSpPr>
          <p:cNvPr id="5" name="Footer Placeholder 4">
            <a:extLst>
              <a:ext uri="{FF2B5EF4-FFF2-40B4-BE49-F238E27FC236}">
                <a16:creationId xmlns:a16="http://schemas.microsoft.com/office/drawing/2014/main" id="{50258DC7-E5D8-463B-E403-8C974892E19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73E3FD8-3711-42A0-72DD-BA5BC37DAE24}"/>
              </a:ext>
            </a:extLst>
          </p:cNvPr>
          <p:cNvSpPr>
            <a:spLocks noGrp="1"/>
          </p:cNvSpPr>
          <p:nvPr>
            <p:ph type="sldNum" sz="quarter" idx="12"/>
          </p:nvPr>
        </p:nvSpPr>
        <p:spPr/>
        <p:txBody>
          <a:bodyPr/>
          <a:lstStyle/>
          <a:p>
            <a:fld id="{0B50F201-E339-4E4E-B111-93ADBDCBE9E4}" type="slidenum">
              <a:rPr lang="en-GB" smtClean="0"/>
              <a:t>‹#›</a:t>
            </a:fld>
            <a:endParaRPr lang="en-GB"/>
          </a:p>
        </p:txBody>
      </p:sp>
    </p:spTree>
    <p:extLst>
      <p:ext uri="{BB962C8B-B14F-4D97-AF65-F5344CB8AC3E}">
        <p14:creationId xmlns:p14="http://schemas.microsoft.com/office/powerpoint/2010/main" val="2808888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5165362-F90C-9D28-1BFF-F1E9B9283ACE}"/>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34CB6B4-A4BB-3F56-3B1F-DBD978D2971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5E4E58BD-2CF2-54C7-08E4-EE9C9EF0DD58}"/>
              </a:ext>
            </a:extLst>
          </p:cNvPr>
          <p:cNvSpPr>
            <a:spLocks noGrp="1"/>
          </p:cNvSpPr>
          <p:nvPr>
            <p:ph type="dt" sz="half" idx="10"/>
          </p:nvPr>
        </p:nvSpPr>
        <p:spPr/>
        <p:txBody>
          <a:bodyPr/>
          <a:lstStyle/>
          <a:p>
            <a:fld id="{5A83B391-BB78-410E-B586-F3CED2567CD7}" type="datetimeFigureOut">
              <a:rPr lang="en-GB" smtClean="0"/>
              <a:t>29/09/2025</a:t>
            </a:fld>
            <a:endParaRPr lang="en-GB"/>
          </a:p>
        </p:txBody>
      </p:sp>
      <p:sp>
        <p:nvSpPr>
          <p:cNvPr id="5" name="Footer Placeholder 4">
            <a:extLst>
              <a:ext uri="{FF2B5EF4-FFF2-40B4-BE49-F238E27FC236}">
                <a16:creationId xmlns:a16="http://schemas.microsoft.com/office/drawing/2014/main" id="{90130EDB-F3CC-FC99-248F-EBEDA987C7B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2A32D31-4198-F5C5-606A-05B5E1E4668F}"/>
              </a:ext>
            </a:extLst>
          </p:cNvPr>
          <p:cNvSpPr>
            <a:spLocks noGrp="1"/>
          </p:cNvSpPr>
          <p:nvPr>
            <p:ph type="sldNum" sz="quarter" idx="12"/>
          </p:nvPr>
        </p:nvSpPr>
        <p:spPr/>
        <p:txBody>
          <a:bodyPr/>
          <a:lstStyle/>
          <a:p>
            <a:fld id="{0B50F201-E339-4E4E-B111-93ADBDCBE9E4}" type="slidenum">
              <a:rPr lang="en-GB" smtClean="0"/>
              <a:t>‹#›</a:t>
            </a:fld>
            <a:endParaRPr lang="en-GB"/>
          </a:p>
        </p:txBody>
      </p:sp>
    </p:spTree>
    <p:extLst>
      <p:ext uri="{BB962C8B-B14F-4D97-AF65-F5344CB8AC3E}">
        <p14:creationId xmlns:p14="http://schemas.microsoft.com/office/powerpoint/2010/main" val="12551859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Custom Layout">
    <p:bg>
      <p:bgPr>
        <a:solidFill>
          <a:srgbClr val="3A1639"/>
        </a:solidFill>
        <a:effectLst/>
      </p:bgPr>
    </p:bg>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FACDCF7A-4F12-5BFF-8FA1-7EAA9B3FA3F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8692CB5E-15B9-C04A-A4A8-12A66B9DE17A}"/>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64ECCA32-6544-BD7F-4234-AE7CC6189E06}"/>
              </a:ext>
            </a:extLst>
          </p:cNvPr>
          <p:cNvSpPr>
            <a:spLocks noGrp="1"/>
          </p:cNvSpPr>
          <p:nvPr>
            <p:ph type="dt" sz="half" idx="10"/>
          </p:nvPr>
        </p:nvSpPr>
        <p:spPr/>
        <p:txBody>
          <a:bodyPr/>
          <a:lstStyle/>
          <a:p>
            <a:fld id="{5A83B391-BB78-410E-B586-F3CED2567CD7}" type="datetimeFigureOut">
              <a:rPr lang="en-GB" smtClean="0"/>
              <a:t>29/09/2025</a:t>
            </a:fld>
            <a:endParaRPr lang="en-GB"/>
          </a:p>
        </p:txBody>
      </p:sp>
      <p:sp>
        <p:nvSpPr>
          <p:cNvPr id="4" name="Footer Placeholder 3">
            <a:extLst>
              <a:ext uri="{FF2B5EF4-FFF2-40B4-BE49-F238E27FC236}">
                <a16:creationId xmlns:a16="http://schemas.microsoft.com/office/drawing/2014/main" id="{1259FDBA-119C-B54C-96CD-9455621F16E7}"/>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369260C-582F-0D55-9971-52FA8F3B5DDF}"/>
              </a:ext>
            </a:extLst>
          </p:cNvPr>
          <p:cNvSpPr>
            <a:spLocks noGrp="1"/>
          </p:cNvSpPr>
          <p:nvPr>
            <p:ph type="sldNum" sz="quarter" idx="12"/>
          </p:nvPr>
        </p:nvSpPr>
        <p:spPr/>
        <p:txBody>
          <a:bodyPr/>
          <a:lstStyle/>
          <a:p>
            <a:fld id="{0B50F201-E339-4E4E-B111-93ADBDCBE9E4}" type="slidenum">
              <a:rPr lang="en-GB" smtClean="0"/>
              <a:t>‹#›</a:t>
            </a:fld>
            <a:endParaRPr lang="en-GB"/>
          </a:p>
        </p:txBody>
      </p:sp>
      <p:pic>
        <p:nvPicPr>
          <p:cNvPr id="6" name="Picture 5" descr="A black background with white text&#10;&#10;AI-generated content may be incorrect.">
            <a:extLst>
              <a:ext uri="{FF2B5EF4-FFF2-40B4-BE49-F238E27FC236}">
                <a16:creationId xmlns:a16="http://schemas.microsoft.com/office/drawing/2014/main" id="{B713F131-B6EE-C1BC-78B4-E6E53388A5FE}"/>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92156" y="173236"/>
            <a:ext cx="1762539" cy="493467"/>
          </a:xfrm>
          <a:prstGeom prst="rect">
            <a:avLst/>
          </a:prstGeom>
        </p:spPr>
      </p:pic>
    </p:spTree>
    <p:extLst>
      <p:ext uri="{BB962C8B-B14F-4D97-AF65-F5344CB8AC3E}">
        <p14:creationId xmlns:p14="http://schemas.microsoft.com/office/powerpoint/2010/main" val="23037971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F94F6-57A0-D66D-9906-8D75A53C3F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D8B8141-130C-A5A4-1141-EE9881C398C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7ECE909-F7EF-5513-FCC5-A6913D7DEF18}"/>
              </a:ext>
            </a:extLst>
          </p:cNvPr>
          <p:cNvSpPr>
            <a:spLocks noGrp="1"/>
          </p:cNvSpPr>
          <p:nvPr>
            <p:ph type="dt" sz="half" idx="10"/>
          </p:nvPr>
        </p:nvSpPr>
        <p:spPr/>
        <p:txBody>
          <a:bodyPr/>
          <a:lstStyle/>
          <a:p>
            <a:fld id="{5A83B391-BB78-410E-B586-F3CED2567CD7}" type="datetimeFigureOut">
              <a:rPr lang="en-GB" smtClean="0"/>
              <a:t>29/09/2025</a:t>
            </a:fld>
            <a:endParaRPr lang="en-GB"/>
          </a:p>
        </p:txBody>
      </p:sp>
      <p:sp>
        <p:nvSpPr>
          <p:cNvPr id="5" name="Footer Placeholder 4">
            <a:extLst>
              <a:ext uri="{FF2B5EF4-FFF2-40B4-BE49-F238E27FC236}">
                <a16:creationId xmlns:a16="http://schemas.microsoft.com/office/drawing/2014/main" id="{9572ABF0-E21B-829D-097C-23B604D32AF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57E99B9-0DC6-C188-CA27-1EBAE7874C49}"/>
              </a:ext>
            </a:extLst>
          </p:cNvPr>
          <p:cNvSpPr>
            <a:spLocks noGrp="1"/>
          </p:cNvSpPr>
          <p:nvPr>
            <p:ph type="sldNum" sz="quarter" idx="12"/>
          </p:nvPr>
        </p:nvSpPr>
        <p:spPr/>
        <p:txBody>
          <a:bodyPr/>
          <a:lstStyle/>
          <a:p>
            <a:fld id="{0B50F201-E339-4E4E-B111-93ADBDCBE9E4}" type="slidenum">
              <a:rPr lang="en-GB" smtClean="0"/>
              <a:t>‹#›</a:t>
            </a:fld>
            <a:endParaRPr lang="en-GB"/>
          </a:p>
        </p:txBody>
      </p:sp>
    </p:spTree>
    <p:extLst>
      <p:ext uri="{BB962C8B-B14F-4D97-AF65-F5344CB8AC3E}">
        <p14:creationId xmlns:p14="http://schemas.microsoft.com/office/powerpoint/2010/main" val="5822922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9C4F6E-D4E6-0167-05D8-869EE80521A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07AC1184-AC06-DA50-2B52-451B3CBE5113}"/>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468108F-84FB-02A8-66C4-4AB098CD0782}"/>
              </a:ext>
            </a:extLst>
          </p:cNvPr>
          <p:cNvSpPr>
            <a:spLocks noGrp="1"/>
          </p:cNvSpPr>
          <p:nvPr>
            <p:ph type="dt" sz="half" idx="10"/>
          </p:nvPr>
        </p:nvSpPr>
        <p:spPr/>
        <p:txBody>
          <a:bodyPr/>
          <a:lstStyle/>
          <a:p>
            <a:fld id="{5A83B391-BB78-410E-B586-F3CED2567CD7}" type="datetimeFigureOut">
              <a:rPr lang="en-GB" smtClean="0"/>
              <a:t>29/09/2025</a:t>
            </a:fld>
            <a:endParaRPr lang="en-GB"/>
          </a:p>
        </p:txBody>
      </p:sp>
      <p:sp>
        <p:nvSpPr>
          <p:cNvPr id="5" name="Footer Placeholder 4">
            <a:extLst>
              <a:ext uri="{FF2B5EF4-FFF2-40B4-BE49-F238E27FC236}">
                <a16:creationId xmlns:a16="http://schemas.microsoft.com/office/drawing/2014/main" id="{12B8EBEF-B3F1-38D4-89DC-019FDC55819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3A986C5-3CC8-CFBC-BAB5-D25A7FFF2873}"/>
              </a:ext>
            </a:extLst>
          </p:cNvPr>
          <p:cNvSpPr>
            <a:spLocks noGrp="1"/>
          </p:cNvSpPr>
          <p:nvPr>
            <p:ph type="sldNum" sz="quarter" idx="12"/>
          </p:nvPr>
        </p:nvSpPr>
        <p:spPr/>
        <p:txBody>
          <a:bodyPr/>
          <a:lstStyle/>
          <a:p>
            <a:fld id="{0B50F201-E339-4E4E-B111-93ADBDCBE9E4}" type="slidenum">
              <a:rPr lang="en-GB" smtClean="0"/>
              <a:t>‹#›</a:t>
            </a:fld>
            <a:endParaRPr lang="en-GB"/>
          </a:p>
        </p:txBody>
      </p:sp>
    </p:spTree>
    <p:extLst>
      <p:ext uri="{BB962C8B-B14F-4D97-AF65-F5344CB8AC3E}">
        <p14:creationId xmlns:p14="http://schemas.microsoft.com/office/powerpoint/2010/main" val="14357059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8CEF4E-DE81-BB86-8456-37CC45A4EB9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A7F66E8-408E-7380-6722-6AEA64CF47A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6B57E834-5E93-BA31-DD37-33C24EBE06B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68B3199B-D1E5-8895-2F23-AAD9A129AFD2}"/>
              </a:ext>
            </a:extLst>
          </p:cNvPr>
          <p:cNvSpPr>
            <a:spLocks noGrp="1"/>
          </p:cNvSpPr>
          <p:nvPr>
            <p:ph type="dt" sz="half" idx="10"/>
          </p:nvPr>
        </p:nvSpPr>
        <p:spPr/>
        <p:txBody>
          <a:bodyPr/>
          <a:lstStyle/>
          <a:p>
            <a:fld id="{5A83B391-BB78-410E-B586-F3CED2567CD7}" type="datetimeFigureOut">
              <a:rPr lang="en-GB" smtClean="0"/>
              <a:t>29/09/2025</a:t>
            </a:fld>
            <a:endParaRPr lang="en-GB"/>
          </a:p>
        </p:txBody>
      </p:sp>
      <p:sp>
        <p:nvSpPr>
          <p:cNvPr id="6" name="Footer Placeholder 5">
            <a:extLst>
              <a:ext uri="{FF2B5EF4-FFF2-40B4-BE49-F238E27FC236}">
                <a16:creationId xmlns:a16="http://schemas.microsoft.com/office/drawing/2014/main" id="{761608C1-8C82-0488-A71E-3418E190B60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435143F-F281-C294-C6BF-6C3FAA3FF3B1}"/>
              </a:ext>
            </a:extLst>
          </p:cNvPr>
          <p:cNvSpPr>
            <a:spLocks noGrp="1"/>
          </p:cNvSpPr>
          <p:nvPr>
            <p:ph type="sldNum" sz="quarter" idx="12"/>
          </p:nvPr>
        </p:nvSpPr>
        <p:spPr/>
        <p:txBody>
          <a:bodyPr/>
          <a:lstStyle/>
          <a:p>
            <a:fld id="{0B50F201-E339-4E4E-B111-93ADBDCBE9E4}" type="slidenum">
              <a:rPr lang="en-GB" smtClean="0"/>
              <a:t>‹#›</a:t>
            </a:fld>
            <a:endParaRPr lang="en-GB"/>
          </a:p>
        </p:txBody>
      </p:sp>
    </p:spTree>
    <p:extLst>
      <p:ext uri="{BB962C8B-B14F-4D97-AF65-F5344CB8AC3E}">
        <p14:creationId xmlns:p14="http://schemas.microsoft.com/office/powerpoint/2010/main" val="18233421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06853D-5EB4-C7DA-F03A-5D5BE2067781}"/>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B621075-2443-90A7-93F3-B2035093A00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4362A21-BE64-F7C2-403B-9092A3DBE01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74D31D38-0031-88A8-ED20-1B8AF7D7544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A89FBBC-2D51-B666-2A22-1A700B62E4A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05A2B883-70EF-0E29-2F99-24F8D8A0B576}"/>
              </a:ext>
            </a:extLst>
          </p:cNvPr>
          <p:cNvSpPr>
            <a:spLocks noGrp="1"/>
          </p:cNvSpPr>
          <p:nvPr>
            <p:ph type="dt" sz="half" idx="10"/>
          </p:nvPr>
        </p:nvSpPr>
        <p:spPr/>
        <p:txBody>
          <a:bodyPr/>
          <a:lstStyle/>
          <a:p>
            <a:fld id="{5A83B391-BB78-410E-B586-F3CED2567CD7}" type="datetimeFigureOut">
              <a:rPr lang="en-GB" smtClean="0"/>
              <a:t>29/09/2025</a:t>
            </a:fld>
            <a:endParaRPr lang="en-GB"/>
          </a:p>
        </p:txBody>
      </p:sp>
      <p:sp>
        <p:nvSpPr>
          <p:cNvPr id="8" name="Footer Placeholder 7">
            <a:extLst>
              <a:ext uri="{FF2B5EF4-FFF2-40B4-BE49-F238E27FC236}">
                <a16:creationId xmlns:a16="http://schemas.microsoft.com/office/drawing/2014/main" id="{BAFB9160-41A5-3E57-01E2-9135F2B6AB6A}"/>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A220DD97-4B99-1D0F-2135-414E12DDC8FC}"/>
              </a:ext>
            </a:extLst>
          </p:cNvPr>
          <p:cNvSpPr>
            <a:spLocks noGrp="1"/>
          </p:cNvSpPr>
          <p:nvPr>
            <p:ph type="sldNum" sz="quarter" idx="12"/>
          </p:nvPr>
        </p:nvSpPr>
        <p:spPr/>
        <p:txBody>
          <a:bodyPr/>
          <a:lstStyle/>
          <a:p>
            <a:fld id="{0B50F201-E339-4E4E-B111-93ADBDCBE9E4}" type="slidenum">
              <a:rPr lang="en-GB" smtClean="0"/>
              <a:t>‹#›</a:t>
            </a:fld>
            <a:endParaRPr lang="en-GB"/>
          </a:p>
        </p:txBody>
      </p:sp>
    </p:spTree>
    <p:extLst>
      <p:ext uri="{BB962C8B-B14F-4D97-AF65-F5344CB8AC3E}">
        <p14:creationId xmlns:p14="http://schemas.microsoft.com/office/powerpoint/2010/main" val="193204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26A78F-132D-5C7A-0C94-593C1C0FAC60}"/>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32D9C253-F255-F981-BDA7-8DCD43B76DDE}"/>
              </a:ext>
            </a:extLst>
          </p:cNvPr>
          <p:cNvSpPr>
            <a:spLocks noGrp="1"/>
          </p:cNvSpPr>
          <p:nvPr>
            <p:ph type="dt" sz="half" idx="10"/>
          </p:nvPr>
        </p:nvSpPr>
        <p:spPr/>
        <p:txBody>
          <a:bodyPr/>
          <a:lstStyle/>
          <a:p>
            <a:fld id="{5A83B391-BB78-410E-B586-F3CED2567CD7}" type="datetimeFigureOut">
              <a:rPr lang="en-GB" smtClean="0"/>
              <a:t>29/09/2025</a:t>
            </a:fld>
            <a:endParaRPr lang="en-GB"/>
          </a:p>
        </p:txBody>
      </p:sp>
      <p:sp>
        <p:nvSpPr>
          <p:cNvPr id="4" name="Footer Placeholder 3">
            <a:extLst>
              <a:ext uri="{FF2B5EF4-FFF2-40B4-BE49-F238E27FC236}">
                <a16:creationId xmlns:a16="http://schemas.microsoft.com/office/drawing/2014/main" id="{73735EC8-2B19-7E52-FED3-CA17F22739BF}"/>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BB2059B-C1B0-FEF5-5EC5-E9B9636F2276}"/>
              </a:ext>
            </a:extLst>
          </p:cNvPr>
          <p:cNvSpPr>
            <a:spLocks noGrp="1"/>
          </p:cNvSpPr>
          <p:nvPr>
            <p:ph type="sldNum" sz="quarter" idx="12"/>
          </p:nvPr>
        </p:nvSpPr>
        <p:spPr/>
        <p:txBody>
          <a:bodyPr/>
          <a:lstStyle/>
          <a:p>
            <a:fld id="{0B50F201-E339-4E4E-B111-93ADBDCBE9E4}" type="slidenum">
              <a:rPr lang="en-GB" smtClean="0"/>
              <a:t>‹#›</a:t>
            </a:fld>
            <a:endParaRPr lang="en-GB"/>
          </a:p>
        </p:txBody>
      </p:sp>
    </p:spTree>
    <p:extLst>
      <p:ext uri="{BB962C8B-B14F-4D97-AF65-F5344CB8AC3E}">
        <p14:creationId xmlns:p14="http://schemas.microsoft.com/office/powerpoint/2010/main" val="19643097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D6486E3-DFA3-7877-0617-2D1F08B9E8B7}"/>
              </a:ext>
            </a:extLst>
          </p:cNvPr>
          <p:cNvSpPr>
            <a:spLocks noGrp="1"/>
          </p:cNvSpPr>
          <p:nvPr>
            <p:ph type="dt" sz="half" idx="10"/>
          </p:nvPr>
        </p:nvSpPr>
        <p:spPr/>
        <p:txBody>
          <a:bodyPr/>
          <a:lstStyle/>
          <a:p>
            <a:fld id="{5A83B391-BB78-410E-B586-F3CED2567CD7}" type="datetimeFigureOut">
              <a:rPr lang="en-GB" smtClean="0"/>
              <a:t>29/09/2025</a:t>
            </a:fld>
            <a:endParaRPr lang="en-GB"/>
          </a:p>
        </p:txBody>
      </p:sp>
      <p:sp>
        <p:nvSpPr>
          <p:cNvPr id="3" name="Footer Placeholder 2">
            <a:extLst>
              <a:ext uri="{FF2B5EF4-FFF2-40B4-BE49-F238E27FC236}">
                <a16:creationId xmlns:a16="http://schemas.microsoft.com/office/drawing/2014/main" id="{79B1BD94-9447-9994-CDC4-81D405813937}"/>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BAD24964-E49B-FDE6-B281-9779AAA5B2D5}"/>
              </a:ext>
            </a:extLst>
          </p:cNvPr>
          <p:cNvSpPr>
            <a:spLocks noGrp="1"/>
          </p:cNvSpPr>
          <p:nvPr>
            <p:ph type="sldNum" sz="quarter" idx="12"/>
          </p:nvPr>
        </p:nvSpPr>
        <p:spPr/>
        <p:txBody>
          <a:bodyPr/>
          <a:lstStyle/>
          <a:p>
            <a:fld id="{0B50F201-E339-4E4E-B111-93ADBDCBE9E4}" type="slidenum">
              <a:rPr lang="en-GB" smtClean="0"/>
              <a:t>‹#›</a:t>
            </a:fld>
            <a:endParaRPr lang="en-GB"/>
          </a:p>
        </p:txBody>
      </p:sp>
      <p:sp>
        <p:nvSpPr>
          <p:cNvPr id="5" name="TextBox 4">
            <a:extLst>
              <a:ext uri="{FF2B5EF4-FFF2-40B4-BE49-F238E27FC236}">
                <a16:creationId xmlns:a16="http://schemas.microsoft.com/office/drawing/2014/main" id="{78293943-B38E-6A9A-8605-7399F7502E85}"/>
              </a:ext>
            </a:extLst>
          </p:cNvPr>
          <p:cNvSpPr txBox="1"/>
          <p:nvPr userDrawn="1"/>
        </p:nvSpPr>
        <p:spPr>
          <a:xfrm>
            <a:off x="10167161" y="204960"/>
            <a:ext cx="1659616" cy="307777"/>
          </a:xfrm>
          <a:prstGeom prst="rect">
            <a:avLst/>
          </a:prstGeom>
          <a:solidFill>
            <a:schemeClr val="bg1"/>
          </a:solidFill>
        </p:spPr>
        <p:txBody>
          <a:bodyPr wrap="square" rtlCol="0">
            <a:spAutoFit/>
          </a:bodyPr>
          <a:lstStyle/>
          <a:p>
            <a:pPr algn="r"/>
            <a:r>
              <a:rPr lang="en-GB" sz="1400">
                <a:latin typeface="Poppins SemiBold" panose="00000700000000000000" pitchFamily="2" charset="0"/>
                <a:cs typeface="Poppins SemiBold" panose="00000700000000000000" pitchFamily="2" charset="0"/>
              </a:rPr>
              <a:t>#CYBERMONTH</a:t>
            </a:r>
          </a:p>
        </p:txBody>
      </p:sp>
    </p:spTree>
    <p:extLst>
      <p:ext uri="{BB962C8B-B14F-4D97-AF65-F5344CB8AC3E}">
        <p14:creationId xmlns:p14="http://schemas.microsoft.com/office/powerpoint/2010/main" val="15441447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F057AB-A3D4-C2F3-430A-229420366E1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534F6D69-7E47-1BCE-3251-DEF73AD4102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FBE70D68-8981-57A7-9D92-A4FEFFFF8E7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7FF1BFB-82F0-A89B-DECE-86491BD29AF3}"/>
              </a:ext>
            </a:extLst>
          </p:cNvPr>
          <p:cNvSpPr>
            <a:spLocks noGrp="1"/>
          </p:cNvSpPr>
          <p:nvPr>
            <p:ph type="dt" sz="half" idx="10"/>
          </p:nvPr>
        </p:nvSpPr>
        <p:spPr/>
        <p:txBody>
          <a:bodyPr/>
          <a:lstStyle/>
          <a:p>
            <a:fld id="{5A83B391-BB78-410E-B586-F3CED2567CD7}" type="datetimeFigureOut">
              <a:rPr lang="en-GB" smtClean="0"/>
              <a:t>29/09/2025</a:t>
            </a:fld>
            <a:endParaRPr lang="en-GB"/>
          </a:p>
        </p:txBody>
      </p:sp>
      <p:sp>
        <p:nvSpPr>
          <p:cNvPr id="6" name="Footer Placeholder 5">
            <a:extLst>
              <a:ext uri="{FF2B5EF4-FFF2-40B4-BE49-F238E27FC236}">
                <a16:creationId xmlns:a16="http://schemas.microsoft.com/office/drawing/2014/main" id="{1952504E-13EB-B78F-DF46-F0C899CA569E}"/>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E8FB726-384A-E37A-7EDC-998437A0D03C}"/>
              </a:ext>
            </a:extLst>
          </p:cNvPr>
          <p:cNvSpPr>
            <a:spLocks noGrp="1"/>
          </p:cNvSpPr>
          <p:nvPr>
            <p:ph type="sldNum" sz="quarter" idx="12"/>
          </p:nvPr>
        </p:nvSpPr>
        <p:spPr/>
        <p:txBody>
          <a:bodyPr/>
          <a:lstStyle/>
          <a:p>
            <a:fld id="{0B50F201-E339-4E4E-B111-93ADBDCBE9E4}" type="slidenum">
              <a:rPr lang="en-GB" smtClean="0"/>
              <a:t>‹#›</a:t>
            </a:fld>
            <a:endParaRPr lang="en-GB"/>
          </a:p>
        </p:txBody>
      </p:sp>
    </p:spTree>
    <p:extLst>
      <p:ext uri="{BB962C8B-B14F-4D97-AF65-F5344CB8AC3E}">
        <p14:creationId xmlns:p14="http://schemas.microsoft.com/office/powerpoint/2010/main" val="19747642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9AFDB8-E021-4E53-6CC3-F8F973237C8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8845E8A-FABE-16E0-A162-638D4FFAECB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76AA6596-1638-EF83-3C3D-FA8280C730E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68D31DD-CB88-F39E-BDA3-809F0493BE22}"/>
              </a:ext>
            </a:extLst>
          </p:cNvPr>
          <p:cNvSpPr>
            <a:spLocks noGrp="1"/>
          </p:cNvSpPr>
          <p:nvPr>
            <p:ph type="dt" sz="half" idx="10"/>
          </p:nvPr>
        </p:nvSpPr>
        <p:spPr/>
        <p:txBody>
          <a:bodyPr/>
          <a:lstStyle/>
          <a:p>
            <a:fld id="{5A83B391-BB78-410E-B586-F3CED2567CD7}" type="datetimeFigureOut">
              <a:rPr lang="en-GB" smtClean="0"/>
              <a:t>29/09/2025</a:t>
            </a:fld>
            <a:endParaRPr lang="en-GB"/>
          </a:p>
        </p:txBody>
      </p:sp>
      <p:sp>
        <p:nvSpPr>
          <p:cNvPr id="6" name="Footer Placeholder 5">
            <a:extLst>
              <a:ext uri="{FF2B5EF4-FFF2-40B4-BE49-F238E27FC236}">
                <a16:creationId xmlns:a16="http://schemas.microsoft.com/office/drawing/2014/main" id="{5FBFC915-012D-A061-D278-AEDEFA7A314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93EBA0C-2FEA-FC59-6E1D-3A579BEBBC99}"/>
              </a:ext>
            </a:extLst>
          </p:cNvPr>
          <p:cNvSpPr>
            <a:spLocks noGrp="1"/>
          </p:cNvSpPr>
          <p:nvPr>
            <p:ph type="sldNum" sz="quarter" idx="12"/>
          </p:nvPr>
        </p:nvSpPr>
        <p:spPr/>
        <p:txBody>
          <a:bodyPr/>
          <a:lstStyle/>
          <a:p>
            <a:fld id="{0B50F201-E339-4E4E-B111-93ADBDCBE9E4}" type="slidenum">
              <a:rPr lang="en-GB" smtClean="0"/>
              <a:t>‹#›</a:t>
            </a:fld>
            <a:endParaRPr lang="en-GB"/>
          </a:p>
        </p:txBody>
      </p:sp>
    </p:spTree>
    <p:extLst>
      <p:ext uri="{BB962C8B-B14F-4D97-AF65-F5344CB8AC3E}">
        <p14:creationId xmlns:p14="http://schemas.microsoft.com/office/powerpoint/2010/main" val="14611987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18" Type="http://schemas.openxmlformats.org/officeDocument/2006/relationships/image" Target="../media/image5.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svg"/><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sv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244A5186-D68C-D17F-C82C-CE81C14137FF}"/>
              </a:ext>
            </a:extLst>
          </p:cNvPr>
          <p:cNvPicPr>
            <a:picLocks noChangeAspect="1"/>
          </p:cNvPicPr>
          <p:nvPr userDrawn="1"/>
        </p:nvPicPr>
        <p:blipFill>
          <a:blip r:embed="rId14">
            <a:extLst>
              <a:ext uri="{96DAC541-7B7A-43D3-8B79-37D633B846F1}">
                <asvg:svgBlip xmlns:asvg="http://schemas.microsoft.com/office/drawing/2016/SVG/main" r:embed="rId15"/>
              </a:ext>
            </a:extLst>
          </a:blip>
          <a:srcRect l="1859" t="8956" r="-2255" b="18234"/>
          <a:stretch>
            <a:fillRect/>
          </a:stretch>
        </p:blipFill>
        <p:spPr>
          <a:xfrm>
            <a:off x="0" y="1"/>
            <a:ext cx="12439650" cy="6858000"/>
          </a:xfrm>
          <a:prstGeom prst="rect">
            <a:avLst/>
          </a:prstGeom>
        </p:spPr>
      </p:pic>
      <p:pic>
        <p:nvPicPr>
          <p:cNvPr id="9" name="Graphic 8">
            <a:extLst>
              <a:ext uri="{FF2B5EF4-FFF2-40B4-BE49-F238E27FC236}">
                <a16:creationId xmlns:a16="http://schemas.microsoft.com/office/drawing/2014/main" id="{BC000134-1DF0-942B-82E8-5E473E4D3182}"/>
              </a:ext>
            </a:extLst>
          </p:cNvPr>
          <p:cNvPicPr>
            <a:picLocks noChangeAspect="1"/>
          </p:cNvPicPr>
          <p:nvPr userDrawn="1"/>
        </p:nvPicPr>
        <p:blipFill>
          <a:blip r:embed="rId16">
            <a:extLst>
              <a:ext uri="{96DAC541-7B7A-43D3-8B79-37D633B846F1}">
                <asvg:svgBlip xmlns:asvg="http://schemas.microsoft.com/office/drawing/2016/SVG/main" r:embed="rId17"/>
              </a:ext>
            </a:extLst>
          </a:blip>
          <a:stretch>
            <a:fillRect/>
          </a:stretch>
        </p:blipFill>
        <p:spPr>
          <a:xfrm>
            <a:off x="0" y="0"/>
            <a:ext cx="12192000" cy="6858000"/>
          </a:xfrm>
          <a:prstGeom prst="rect">
            <a:avLst/>
          </a:prstGeom>
        </p:spPr>
      </p:pic>
      <p:sp>
        <p:nvSpPr>
          <p:cNvPr id="2" name="Title Placeholder 1">
            <a:extLst>
              <a:ext uri="{FF2B5EF4-FFF2-40B4-BE49-F238E27FC236}">
                <a16:creationId xmlns:a16="http://schemas.microsoft.com/office/drawing/2014/main" id="{698F6042-36D5-FDE1-6D45-D86A4DEE343B}"/>
              </a:ext>
            </a:extLst>
          </p:cNvPr>
          <p:cNvSpPr>
            <a:spLocks noGrp="1"/>
          </p:cNvSpPr>
          <p:nvPr>
            <p:ph type="title"/>
          </p:nvPr>
        </p:nvSpPr>
        <p:spPr>
          <a:xfrm>
            <a:off x="192156" y="824005"/>
            <a:ext cx="11161644" cy="86668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E78C4BB-35DA-AC15-AFC7-1C27C6552975}"/>
              </a:ext>
            </a:extLst>
          </p:cNvPr>
          <p:cNvSpPr>
            <a:spLocks noGrp="1"/>
          </p:cNvSpPr>
          <p:nvPr>
            <p:ph type="body" idx="1"/>
          </p:nvPr>
        </p:nvSpPr>
        <p:spPr>
          <a:xfrm>
            <a:off x="192156" y="1825625"/>
            <a:ext cx="11161644"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D4C8AE0-9732-40C9-43AF-2ACE8E3B31B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5A83B391-BB78-410E-B586-F3CED2567CD7}" type="datetimeFigureOut">
              <a:rPr lang="en-GB" smtClean="0"/>
              <a:t>29/09/2025</a:t>
            </a:fld>
            <a:endParaRPr lang="en-GB"/>
          </a:p>
        </p:txBody>
      </p:sp>
      <p:sp>
        <p:nvSpPr>
          <p:cNvPr id="5" name="Footer Placeholder 4">
            <a:extLst>
              <a:ext uri="{FF2B5EF4-FFF2-40B4-BE49-F238E27FC236}">
                <a16:creationId xmlns:a16="http://schemas.microsoft.com/office/drawing/2014/main" id="{D792AD75-5510-B5D8-7874-8664EA65318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AA9F0071-65F6-3526-53A5-257E202B1DE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B50F201-E339-4E4E-B111-93ADBDCBE9E4}" type="slidenum">
              <a:rPr lang="en-GB" smtClean="0"/>
              <a:t>‹#›</a:t>
            </a:fld>
            <a:endParaRPr lang="en-GB"/>
          </a:p>
        </p:txBody>
      </p:sp>
      <p:pic>
        <p:nvPicPr>
          <p:cNvPr id="7" name="Picture 6" descr="A black background with white text&#10;&#10;AI-generated content may be incorrect.">
            <a:extLst>
              <a:ext uri="{FF2B5EF4-FFF2-40B4-BE49-F238E27FC236}">
                <a16:creationId xmlns:a16="http://schemas.microsoft.com/office/drawing/2014/main" id="{B6FE538C-F856-9AC1-1685-A7594346B792}"/>
              </a:ext>
            </a:extLst>
          </p:cNvPr>
          <p:cNvPicPr>
            <a:picLocks noChangeAspect="1"/>
          </p:cNvPicPr>
          <p:nvPr userDrawn="1"/>
        </p:nvPicPr>
        <p:blipFill>
          <a:blip r:embed="rId18">
            <a:extLst>
              <a:ext uri="{28A0092B-C50C-407E-A947-70E740481C1C}">
                <a14:useLocalDpi xmlns:a14="http://schemas.microsoft.com/office/drawing/2010/main" val="0"/>
              </a:ext>
            </a:extLst>
          </a:blip>
          <a:stretch>
            <a:fillRect/>
          </a:stretch>
        </p:blipFill>
        <p:spPr>
          <a:xfrm>
            <a:off x="192156" y="173236"/>
            <a:ext cx="1762539" cy="493467"/>
          </a:xfrm>
          <a:prstGeom prst="rect">
            <a:avLst/>
          </a:prstGeom>
        </p:spPr>
      </p:pic>
    </p:spTree>
    <p:extLst>
      <p:ext uri="{BB962C8B-B14F-4D97-AF65-F5344CB8AC3E}">
        <p14:creationId xmlns:p14="http://schemas.microsoft.com/office/powerpoint/2010/main" val="12990807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bg1"/>
          </a:solidFill>
          <a:latin typeface="Poppins SemiBold" panose="00000700000000000000" pitchFamily="2" charset="0"/>
          <a:ea typeface="+mj-ea"/>
          <a:cs typeface="Poppins SemiBold" panose="00000700000000000000" pitchFamily="2"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Poppins Light" panose="00000400000000000000" pitchFamily="2" charset="0"/>
          <a:ea typeface="+mn-ea"/>
          <a:cs typeface="Poppins Light" panose="00000400000000000000"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Poppins Light" panose="00000400000000000000" pitchFamily="2" charset="0"/>
          <a:ea typeface="+mn-ea"/>
          <a:cs typeface="Poppins Light" panose="00000400000000000000"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Poppins Light" panose="00000400000000000000" pitchFamily="2" charset="0"/>
          <a:ea typeface="+mn-ea"/>
          <a:cs typeface="Poppins Light" panose="00000400000000000000"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Poppins Light" panose="00000400000000000000" pitchFamily="2" charset="0"/>
          <a:ea typeface="+mn-ea"/>
          <a:cs typeface="Poppins Light" panose="00000400000000000000"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Poppins Light" panose="00000400000000000000" pitchFamily="2" charset="0"/>
          <a:ea typeface="+mn-ea"/>
          <a:cs typeface="Poppins Light" panose="000004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hyperlink" Target="https://www.threads.com/@cyberhq" TargetMode="External"/><Relationship Id="rId3" Type="http://schemas.openxmlformats.org/officeDocument/2006/relationships/hyperlink" Target="https://www.linkedin.com/company/national-cyber-security-centre/" TargetMode="External"/><Relationship Id="rId7" Type="http://schemas.openxmlformats.org/officeDocument/2006/relationships/hyperlink" Target="https://www.facebook.com/ncsc.gov.uk/" TargetMode="External"/><Relationship Id="rId2" Type="http://schemas.openxmlformats.org/officeDocument/2006/relationships/hyperlink" Target="https://www.ncsc.gov.uk/static-assets/documents/ncsc-cyber-security-awareness-month.zip" TargetMode="External"/><Relationship Id="rId1" Type="http://schemas.openxmlformats.org/officeDocument/2006/relationships/slideLayout" Target="../slideLayouts/slideLayout7.xml"/><Relationship Id="rId6" Type="http://schemas.openxmlformats.org/officeDocument/2006/relationships/hyperlink" Target="https://web-cdn.bsky.app/profile/ncsc.gov.uk" TargetMode="External"/><Relationship Id="rId11" Type="http://schemas.openxmlformats.org/officeDocument/2006/relationships/image" Target="../media/image18.svg"/><Relationship Id="rId5" Type="http://schemas.openxmlformats.org/officeDocument/2006/relationships/hyperlink" Target="https://www.instagram.com/cyberhq/" TargetMode="External"/><Relationship Id="rId10" Type="http://schemas.openxmlformats.org/officeDocument/2006/relationships/image" Target="../media/image17.png"/><Relationship Id="rId4" Type="http://schemas.openxmlformats.org/officeDocument/2006/relationships/hyperlink" Target="https://twitter.com/NCSC" TargetMode="External"/><Relationship Id="rId9" Type="http://schemas.openxmlformats.org/officeDocument/2006/relationships/image" Target="../media/image16.gif"/></Relationships>
</file>

<file path=ppt/slides/_rels/slide11.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hyperlink" Target="https://twitter.com/NCSC" TargetMode="External"/><Relationship Id="rId7" Type="http://schemas.openxmlformats.org/officeDocument/2006/relationships/hyperlink" Target="https://www.threads.com/@cyberhq" TargetMode="External"/><Relationship Id="rId2" Type="http://schemas.openxmlformats.org/officeDocument/2006/relationships/hyperlink" Target="https://www.linkedin.com/company/national-cyber-security-centre/" TargetMode="External"/><Relationship Id="rId1" Type="http://schemas.openxmlformats.org/officeDocument/2006/relationships/slideLayout" Target="../slideLayouts/slideLayout7.xml"/><Relationship Id="rId6" Type="http://schemas.openxmlformats.org/officeDocument/2006/relationships/hyperlink" Target="https://www.facebook.com/ncsc.gov.uk/" TargetMode="External"/><Relationship Id="rId5" Type="http://schemas.openxmlformats.org/officeDocument/2006/relationships/hyperlink" Target="https://web-cdn.bsky.app/profile/ncsc.gov.uk" TargetMode="External"/><Relationship Id="rId4" Type="http://schemas.openxmlformats.org/officeDocument/2006/relationships/hyperlink" Target="https://www.instagram.com/cyberhq/" TargetMode="External"/></Relationships>
</file>

<file path=ppt/slides/_rels/slide13.xml.rels><?xml version="1.0" encoding="UTF-8" standalone="yes"?>
<Relationships xmlns="http://schemas.openxmlformats.org/package/2006/relationships"><Relationship Id="rId2" Type="http://schemas.openxmlformats.org/officeDocument/2006/relationships/hyperlink" Target="https://www.ncsc.gov.uk/training/top-tips-for-staff-scorm-v2/scormcontent/index.html#/?referrer=ext"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hyperlink" Target="https://www.ncsc.gov.uk/section/about-this-website/terms-and-conditions#section_2"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6.xml"/><Relationship Id="rId7" Type="http://schemas.openxmlformats.org/officeDocument/2006/relationships/slide" Target="slide10.xml"/><Relationship Id="rId2" Type="http://schemas.openxmlformats.org/officeDocument/2006/relationships/slide" Target="slide4.xml"/><Relationship Id="rId1" Type="http://schemas.openxmlformats.org/officeDocument/2006/relationships/slideLayout" Target="../slideLayouts/slideLayout9.xml"/><Relationship Id="rId6" Type="http://schemas.openxmlformats.org/officeDocument/2006/relationships/slide" Target="slide13.xml"/><Relationship Id="rId5" Type="http://schemas.openxmlformats.org/officeDocument/2006/relationships/slide" Target="slide8.xml"/><Relationship Id="rId4" Type="http://schemas.openxmlformats.org/officeDocument/2006/relationships/slide" Target="slide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hyperlink" Target="https://www.ibm.com/reports/threat-intelligence" TargetMode="External"/><Relationship Id="rId2" Type="http://schemas.openxmlformats.org/officeDocument/2006/relationships/hyperlink" Target="https://www.gov.uk/government/statistics/cyber-security-breaches-survey-2025/cyber-security-breaches-survey-2025"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hyperlink" Target="mailto:externalaffairs@ncsc.gov.uk" TargetMode="Externa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hyperlink" Target="https://www.ncsc.gov.uk/cyberessentials/overview?referrer=ext"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svg"/><Relationship Id="rId3" Type="http://schemas.openxmlformats.org/officeDocument/2006/relationships/hyperlink" Target="https://www.ncsc.gov.uk/cyber-governance-for-boards/overview?referrer=ext" TargetMode="External"/><Relationship Id="rId7" Type="http://schemas.openxmlformats.org/officeDocument/2006/relationships/image" Target="../media/image9.svg"/><Relationship Id="rId12"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image" Target="../media/image13.svg"/><Relationship Id="rId5" Type="http://schemas.openxmlformats.org/officeDocument/2006/relationships/image" Target="../media/image7.sv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svg"/></Relationships>
</file>

<file path=ppt/slides/_rels/slide9.xml.rels><?xml version="1.0" encoding="UTF-8" standalone="yes"?>
<Relationships xmlns="http://schemas.openxmlformats.org/package/2006/relationships"><Relationship Id="rId3" Type="http://schemas.openxmlformats.org/officeDocument/2006/relationships/hyperlink" Target="https://www.ncsc.gov.uk/section/active-cyber-defence/early-warning?referrer=ext" TargetMode="External"/><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hyperlink" Target="https://www.ncsc.gov.uk/section/products-services/assured-services?referrer=ext"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5BF72C7-A591-22BC-0889-35D5667E3D7D}"/>
              </a:ext>
            </a:extLst>
          </p:cNvPr>
          <p:cNvSpPr/>
          <p:nvPr/>
        </p:nvSpPr>
        <p:spPr>
          <a:xfrm>
            <a:off x="1320800" y="1841500"/>
            <a:ext cx="8242300" cy="2305050"/>
          </a:xfrm>
          <a:prstGeom prst="rect">
            <a:avLst/>
          </a:prstGeom>
          <a:solidFill>
            <a:srgbClr val="000000">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latin typeface="Poppins" panose="00000500000000000000" pitchFamily="2" charset="0"/>
              <a:cs typeface="Poppins" panose="00000500000000000000" pitchFamily="2" charset="0"/>
            </a:endParaRPr>
          </a:p>
        </p:txBody>
      </p:sp>
      <p:sp>
        <p:nvSpPr>
          <p:cNvPr id="2" name="Title 1">
            <a:extLst>
              <a:ext uri="{FF2B5EF4-FFF2-40B4-BE49-F238E27FC236}">
                <a16:creationId xmlns:a16="http://schemas.microsoft.com/office/drawing/2014/main" id="{367CCF8C-8D7C-7CB6-A297-3B315C10F886}"/>
              </a:ext>
            </a:extLst>
          </p:cNvPr>
          <p:cNvSpPr>
            <a:spLocks noGrp="1"/>
          </p:cNvSpPr>
          <p:nvPr>
            <p:ph type="ctrTitle"/>
          </p:nvPr>
        </p:nvSpPr>
        <p:spPr>
          <a:xfrm>
            <a:off x="1524000" y="1363728"/>
            <a:ext cx="9144000" cy="2387600"/>
          </a:xfrm>
        </p:spPr>
        <p:txBody>
          <a:bodyPr/>
          <a:lstStyle/>
          <a:p>
            <a:pPr algn="l"/>
            <a:r>
              <a:rPr lang="en-GB"/>
              <a:t>CYBER SECURITY AWARENESS MONTH</a:t>
            </a:r>
          </a:p>
        </p:txBody>
      </p:sp>
      <p:sp>
        <p:nvSpPr>
          <p:cNvPr id="3" name="Subtitle 2">
            <a:extLst>
              <a:ext uri="{FF2B5EF4-FFF2-40B4-BE49-F238E27FC236}">
                <a16:creationId xmlns:a16="http://schemas.microsoft.com/office/drawing/2014/main" id="{4B278EF0-49D1-F454-593A-46B60FAA321D}"/>
              </a:ext>
            </a:extLst>
          </p:cNvPr>
          <p:cNvSpPr>
            <a:spLocks noGrp="1"/>
          </p:cNvSpPr>
          <p:nvPr>
            <p:ph type="subTitle" idx="1"/>
          </p:nvPr>
        </p:nvSpPr>
        <p:spPr/>
        <p:txBody>
          <a:bodyPr/>
          <a:lstStyle/>
          <a:p>
            <a:pPr algn="l"/>
            <a:r>
              <a:rPr lang="en-GB">
                <a:latin typeface="Poppins" panose="00000500000000000000" pitchFamily="2" charset="0"/>
                <a:cs typeface="Poppins" panose="00000500000000000000" pitchFamily="2" charset="0"/>
              </a:rPr>
              <a:t>EXTERNAL PARTNERS PACK</a:t>
            </a:r>
          </a:p>
        </p:txBody>
      </p:sp>
    </p:spTree>
    <p:extLst>
      <p:ext uri="{BB962C8B-B14F-4D97-AF65-F5344CB8AC3E}">
        <p14:creationId xmlns:p14="http://schemas.microsoft.com/office/powerpoint/2010/main" val="42336345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D71F4-F75D-026F-9FD9-87CDBB5D3580}"/>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5108ABFD-D714-E333-C9EA-5E8EFE83B8D6}"/>
              </a:ext>
            </a:extLst>
          </p:cNvPr>
          <p:cNvSpPr/>
          <p:nvPr/>
        </p:nvSpPr>
        <p:spPr>
          <a:xfrm>
            <a:off x="363260" y="2906135"/>
            <a:ext cx="11476891" cy="2976985"/>
          </a:xfrm>
          <a:prstGeom prst="rect">
            <a:avLst/>
          </a:prstGeom>
          <a:solidFill>
            <a:srgbClr val="000000">
              <a:alpha val="6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b="1">
                <a:solidFill>
                  <a:srgbClr val="F2CFEE"/>
                </a:solidFill>
                <a:latin typeface="Poppins" panose="00000500000000000000" pitchFamily="2" charset="0"/>
                <a:cs typeface="Poppins" panose="00000500000000000000" pitchFamily="2" charset="0"/>
              </a:rPr>
              <a:t>Assets within the pack</a:t>
            </a:r>
          </a:p>
          <a:p>
            <a:endParaRPr lang="en-GB">
              <a:solidFill>
                <a:schemeClr val="bg1"/>
              </a:solidFill>
              <a:latin typeface="Poppins" panose="00000500000000000000" pitchFamily="2" charset="0"/>
              <a:cs typeface="Poppins" panose="00000500000000000000" pitchFamily="2" charset="0"/>
            </a:endParaRPr>
          </a:p>
          <a:p>
            <a:r>
              <a:rPr lang="en-GB">
                <a:solidFill>
                  <a:schemeClr val="bg1"/>
                </a:solidFill>
                <a:latin typeface="Poppins" panose="00000500000000000000" pitchFamily="2" charset="0"/>
                <a:cs typeface="Poppins" panose="00000500000000000000" pitchFamily="2" charset="0"/>
              </a:rPr>
              <a:t>Social</a:t>
            </a:r>
          </a:p>
          <a:p>
            <a:pPr marL="285750" indent="-285750">
              <a:buClr>
                <a:srgbClr val="F2CFEE"/>
              </a:buClr>
              <a:buFont typeface="Poppins SemiBold" panose="00000700000000000000" pitchFamily="2" charset="0"/>
              <a:buChar char="&gt;"/>
            </a:pPr>
            <a:r>
              <a:rPr lang="en-GB">
                <a:solidFill>
                  <a:schemeClr val="bg1"/>
                </a:solidFill>
                <a:latin typeface="Poppins" panose="00000500000000000000" pitchFamily="2" charset="0"/>
                <a:cs typeface="Poppins" panose="00000500000000000000" pitchFamily="2" charset="0"/>
              </a:rPr>
              <a:t>Statics in 1x1, 9x16, 16x9, 1920x1440</a:t>
            </a:r>
          </a:p>
          <a:p>
            <a:pPr marL="285750" indent="-285750">
              <a:buClr>
                <a:srgbClr val="F2CFEE"/>
              </a:buClr>
              <a:buFont typeface="Poppins SemiBold" panose="00000700000000000000" pitchFamily="2" charset="0"/>
              <a:buChar char="&gt;"/>
            </a:pPr>
            <a:r>
              <a:rPr lang="en-GB">
                <a:solidFill>
                  <a:schemeClr val="bg1"/>
                </a:solidFill>
                <a:latin typeface="Poppins" panose="00000500000000000000" pitchFamily="2" charset="0"/>
                <a:cs typeface="Poppins" panose="00000500000000000000" pitchFamily="2" charset="0"/>
              </a:rPr>
              <a:t>Videos in 1x1, 9x16, 16x9, 1920x1440</a:t>
            </a:r>
          </a:p>
          <a:p>
            <a:pPr marL="285750" indent="-285750">
              <a:buClr>
                <a:srgbClr val="F2CFEE"/>
              </a:buClr>
              <a:buFont typeface="Poppins SemiBold" panose="00000700000000000000" pitchFamily="2" charset="0"/>
              <a:buChar char="&gt;"/>
            </a:pPr>
            <a:r>
              <a:rPr lang="en-GB">
                <a:solidFill>
                  <a:schemeClr val="bg1"/>
                </a:solidFill>
                <a:latin typeface="Poppins" panose="00000500000000000000" pitchFamily="2" charset="0"/>
                <a:cs typeface="Poppins" panose="00000500000000000000" pitchFamily="2" charset="0"/>
              </a:rPr>
              <a:t>Headers for LinkedIn, X/Bluesky, SharePoint</a:t>
            </a:r>
          </a:p>
          <a:p>
            <a:endParaRPr lang="en-GB">
              <a:solidFill>
                <a:schemeClr val="bg1"/>
              </a:solidFill>
              <a:latin typeface="Poppins" panose="00000500000000000000" pitchFamily="2" charset="0"/>
              <a:cs typeface="Poppins" panose="00000500000000000000" pitchFamily="2" charset="0"/>
            </a:endParaRPr>
          </a:p>
          <a:p>
            <a:r>
              <a:rPr lang="en-GB">
                <a:solidFill>
                  <a:schemeClr val="bg1"/>
                </a:solidFill>
                <a:latin typeface="Poppins" panose="00000500000000000000" pitchFamily="2" charset="0"/>
                <a:cs typeface="Poppins" panose="00000500000000000000" pitchFamily="2" charset="0"/>
              </a:rPr>
              <a:t>Email</a:t>
            </a:r>
          </a:p>
          <a:p>
            <a:pPr marL="285750" indent="-285750">
              <a:buClr>
                <a:srgbClr val="F2CFEE"/>
              </a:buClr>
              <a:buFont typeface="Poppins SemiBold" panose="00000700000000000000" pitchFamily="2" charset="0"/>
              <a:buChar char="&gt;"/>
            </a:pPr>
            <a:r>
              <a:rPr lang="en-GB">
                <a:solidFill>
                  <a:schemeClr val="bg1"/>
                </a:solidFill>
                <a:latin typeface="Poppins" panose="00000500000000000000" pitchFamily="2" charset="0"/>
                <a:cs typeface="Poppins" panose="00000500000000000000" pitchFamily="2" charset="0"/>
              </a:rPr>
              <a:t>Email header</a:t>
            </a:r>
          </a:p>
          <a:p>
            <a:pPr marL="285750" indent="-285750">
              <a:buClr>
                <a:srgbClr val="F2CFEE"/>
              </a:buClr>
              <a:buFont typeface="Poppins SemiBold" panose="00000700000000000000" pitchFamily="2" charset="0"/>
              <a:buChar char="&gt;"/>
            </a:pPr>
            <a:r>
              <a:rPr lang="en-GB">
                <a:solidFill>
                  <a:schemeClr val="bg1"/>
                </a:solidFill>
                <a:latin typeface="Poppins" panose="00000500000000000000" pitchFamily="2" charset="0"/>
                <a:cs typeface="Poppins" panose="00000500000000000000" pitchFamily="2" charset="0"/>
              </a:rPr>
              <a:t>Signature static and video </a:t>
            </a:r>
          </a:p>
        </p:txBody>
      </p:sp>
      <p:sp>
        <p:nvSpPr>
          <p:cNvPr id="8" name="Rectangle 7">
            <a:hlinkClick r:id="rId2"/>
            <a:extLst>
              <a:ext uri="{FF2B5EF4-FFF2-40B4-BE49-F238E27FC236}">
                <a16:creationId xmlns:a16="http://schemas.microsoft.com/office/drawing/2014/main" id="{C7128156-5073-15D9-12A7-AAC90954BDE4}"/>
              </a:ext>
            </a:extLst>
          </p:cNvPr>
          <p:cNvSpPr/>
          <p:nvPr/>
        </p:nvSpPr>
        <p:spPr>
          <a:xfrm>
            <a:off x="363260" y="2144803"/>
            <a:ext cx="5751137" cy="432142"/>
          </a:xfrm>
          <a:prstGeom prst="rect">
            <a:avLst/>
          </a:prstGeom>
          <a:solidFill>
            <a:srgbClr val="000000">
              <a:alpha val="65000"/>
            </a:srgbClr>
          </a:solidFill>
          <a:ln w="28575">
            <a:solidFill>
              <a:srgbClr val="33CC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400" b="1">
                <a:solidFill>
                  <a:srgbClr val="F2CFEE"/>
                </a:solidFill>
                <a:latin typeface="Poppins SemiBold" panose="00000700000000000000" pitchFamily="2" charset="0"/>
                <a:cs typeface="Poppins SemiBold" panose="00000700000000000000" pitchFamily="2" charset="0"/>
                <a:hlinkClick r:id="rId2">
                  <a:extLst>
                    <a:ext uri="{A12FA001-AC4F-418D-AE19-62706E023703}">
                      <ahyp:hlinkClr xmlns:ahyp="http://schemas.microsoft.com/office/drawing/2018/hyperlinkcolor" val="tx"/>
                    </a:ext>
                  </a:extLst>
                </a:hlinkClick>
              </a:rPr>
              <a:t>Click here to download all assets</a:t>
            </a:r>
            <a:endParaRPr lang="en-GB" sz="2400" b="1">
              <a:solidFill>
                <a:srgbClr val="F2CFEE"/>
              </a:solidFill>
              <a:latin typeface="Poppins SemiBold" panose="00000700000000000000" pitchFamily="2" charset="0"/>
              <a:cs typeface="Poppins SemiBold" panose="00000700000000000000" pitchFamily="2" charset="0"/>
            </a:endParaRPr>
          </a:p>
        </p:txBody>
      </p:sp>
      <p:sp>
        <p:nvSpPr>
          <p:cNvPr id="9" name="Rectangle 8">
            <a:extLst>
              <a:ext uri="{FF2B5EF4-FFF2-40B4-BE49-F238E27FC236}">
                <a16:creationId xmlns:a16="http://schemas.microsoft.com/office/drawing/2014/main" id="{285D0DC9-95F6-C5A7-F30D-22D868165DA4}"/>
              </a:ext>
            </a:extLst>
          </p:cNvPr>
          <p:cNvSpPr/>
          <p:nvPr/>
        </p:nvSpPr>
        <p:spPr>
          <a:xfrm>
            <a:off x="357116" y="6309291"/>
            <a:ext cx="11477767" cy="338615"/>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fontAlgn="base"/>
            <a:r>
              <a:rPr lang="en-GB">
                <a:solidFill>
                  <a:srgbClr val="000000"/>
                </a:solidFill>
                <a:latin typeface="Poppins" panose="00000500000000000000" pitchFamily="2" charset="0"/>
                <a:cs typeface="Poppins" panose="00000500000000000000" pitchFamily="2" charset="0"/>
              </a:rPr>
              <a:t>You can find us on</a:t>
            </a:r>
            <a:r>
              <a:rPr lang="en-GB">
                <a:solidFill>
                  <a:srgbClr val="3A1639"/>
                </a:solidFill>
                <a:latin typeface="Poppins" panose="00000500000000000000" pitchFamily="2" charset="0"/>
                <a:cs typeface="Poppins" panose="00000500000000000000" pitchFamily="2" charset="0"/>
              </a:rPr>
              <a:t>: </a:t>
            </a:r>
            <a:r>
              <a:rPr lang="en-GB" u="sng">
                <a:solidFill>
                  <a:srgbClr val="3A1639"/>
                </a:solidFill>
                <a:latin typeface="Poppins" panose="00000500000000000000" pitchFamily="2" charset="0"/>
                <a:cs typeface="Poppins" panose="00000500000000000000" pitchFamily="2" charset="0"/>
                <a:hlinkClick r:id="rId3">
                  <a:extLst>
                    <a:ext uri="{A12FA001-AC4F-418D-AE19-62706E023703}">
                      <ahyp:hlinkClr xmlns:ahyp="http://schemas.microsoft.com/office/drawing/2018/hyperlinkcolor" val="tx"/>
                    </a:ext>
                  </a:extLst>
                </a:hlinkClick>
              </a:rPr>
              <a:t>LinkedIn</a:t>
            </a:r>
            <a:r>
              <a:rPr lang="en-GB">
                <a:solidFill>
                  <a:srgbClr val="3A1639"/>
                </a:solidFill>
                <a:latin typeface="Poppins" panose="00000500000000000000" pitchFamily="2" charset="0"/>
                <a:cs typeface="Poppins" panose="00000500000000000000" pitchFamily="2" charset="0"/>
              </a:rPr>
              <a:t>, </a:t>
            </a:r>
            <a:r>
              <a:rPr lang="en-GB" u="sng">
                <a:solidFill>
                  <a:srgbClr val="3A1639"/>
                </a:solidFill>
                <a:latin typeface="Poppins" panose="00000500000000000000" pitchFamily="2" charset="0"/>
                <a:cs typeface="Poppins" panose="00000500000000000000" pitchFamily="2" charset="0"/>
                <a:hlinkClick r:id="rId4" tooltip="X (Twitter)">
                  <a:extLst>
                    <a:ext uri="{A12FA001-AC4F-418D-AE19-62706E023703}">
                      <ahyp:hlinkClr xmlns:ahyp="http://schemas.microsoft.com/office/drawing/2018/hyperlinkcolor" val="tx"/>
                    </a:ext>
                  </a:extLst>
                </a:hlinkClick>
              </a:rPr>
              <a:t>X (Twitter)</a:t>
            </a:r>
            <a:r>
              <a:rPr lang="en-GB">
                <a:solidFill>
                  <a:srgbClr val="3A1639"/>
                </a:solidFill>
                <a:latin typeface="Poppins" panose="00000500000000000000" pitchFamily="2" charset="0"/>
                <a:cs typeface="Poppins" panose="00000500000000000000" pitchFamily="2" charset="0"/>
              </a:rPr>
              <a:t>, </a:t>
            </a:r>
            <a:r>
              <a:rPr lang="en-GB" u="sng">
                <a:solidFill>
                  <a:srgbClr val="3A1639"/>
                </a:solidFill>
                <a:latin typeface="Poppins" panose="00000500000000000000" pitchFamily="2" charset="0"/>
                <a:cs typeface="Poppins" panose="00000500000000000000" pitchFamily="2" charset="0"/>
                <a:hlinkClick r:id="rId5">
                  <a:extLst>
                    <a:ext uri="{A12FA001-AC4F-418D-AE19-62706E023703}">
                      <ahyp:hlinkClr xmlns:ahyp="http://schemas.microsoft.com/office/drawing/2018/hyperlinkcolor" val="tx"/>
                    </a:ext>
                  </a:extLst>
                </a:hlinkClick>
              </a:rPr>
              <a:t>Instagram</a:t>
            </a:r>
            <a:r>
              <a:rPr lang="en-GB">
                <a:solidFill>
                  <a:srgbClr val="3A1639"/>
                </a:solidFill>
                <a:latin typeface="Poppins" panose="00000500000000000000" pitchFamily="2" charset="0"/>
                <a:cs typeface="Poppins" panose="00000500000000000000" pitchFamily="2" charset="0"/>
              </a:rPr>
              <a:t>, </a:t>
            </a:r>
            <a:r>
              <a:rPr lang="en-GB">
                <a:solidFill>
                  <a:srgbClr val="3A1639"/>
                </a:solidFill>
                <a:latin typeface="Poppins" panose="00000500000000000000" pitchFamily="2" charset="0"/>
                <a:cs typeface="Poppins" panose="00000500000000000000" pitchFamily="2" charset="0"/>
                <a:hlinkClick r:id="rId6">
                  <a:extLst>
                    <a:ext uri="{A12FA001-AC4F-418D-AE19-62706E023703}">
                      <ahyp:hlinkClr xmlns:ahyp="http://schemas.microsoft.com/office/drawing/2018/hyperlinkcolor" val="tx"/>
                    </a:ext>
                  </a:extLst>
                </a:hlinkClick>
              </a:rPr>
              <a:t>Bluesky</a:t>
            </a:r>
            <a:r>
              <a:rPr lang="en-GB">
                <a:solidFill>
                  <a:srgbClr val="3A1639"/>
                </a:solidFill>
                <a:latin typeface="Poppins" panose="00000500000000000000" pitchFamily="2" charset="0"/>
                <a:cs typeface="Poppins" panose="00000500000000000000" pitchFamily="2" charset="0"/>
              </a:rPr>
              <a:t>, </a:t>
            </a:r>
            <a:r>
              <a:rPr lang="en-GB">
                <a:solidFill>
                  <a:srgbClr val="3A1639"/>
                </a:solidFill>
                <a:latin typeface="Poppins" panose="00000500000000000000" pitchFamily="2" charset="0"/>
                <a:cs typeface="Poppins" panose="00000500000000000000" pitchFamily="2" charset="0"/>
                <a:hlinkClick r:id="rId7">
                  <a:extLst>
                    <a:ext uri="{A12FA001-AC4F-418D-AE19-62706E023703}">
                      <ahyp:hlinkClr xmlns:ahyp="http://schemas.microsoft.com/office/drawing/2018/hyperlinkcolor" val="tx"/>
                    </a:ext>
                  </a:extLst>
                </a:hlinkClick>
              </a:rPr>
              <a:t>Facebook</a:t>
            </a:r>
            <a:r>
              <a:rPr lang="en-GB">
                <a:solidFill>
                  <a:srgbClr val="3A1639"/>
                </a:solidFill>
                <a:latin typeface="Poppins" panose="00000500000000000000" pitchFamily="2" charset="0"/>
                <a:cs typeface="Poppins" panose="00000500000000000000" pitchFamily="2" charset="0"/>
              </a:rPr>
              <a:t>, </a:t>
            </a:r>
            <a:r>
              <a:rPr lang="en-GB">
                <a:solidFill>
                  <a:srgbClr val="3A1639"/>
                </a:solidFill>
                <a:latin typeface="Poppins" panose="00000500000000000000" pitchFamily="2" charset="0"/>
                <a:cs typeface="Poppins" panose="00000500000000000000" pitchFamily="2" charset="0"/>
                <a:hlinkClick r:id="rId8">
                  <a:extLst>
                    <a:ext uri="{A12FA001-AC4F-418D-AE19-62706E023703}">
                      <ahyp:hlinkClr xmlns:ahyp="http://schemas.microsoft.com/office/drawing/2018/hyperlinkcolor" val="tx"/>
                    </a:ext>
                  </a:extLst>
                </a:hlinkClick>
              </a:rPr>
              <a:t>Threads</a:t>
            </a:r>
            <a:endParaRPr lang="en-GB">
              <a:solidFill>
                <a:srgbClr val="3A1639"/>
              </a:solidFill>
              <a:latin typeface="Poppins" panose="00000500000000000000" pitchFamily="2" charset="0"/>
              <a:cs typeface="Poppins" panose="00000500000000000000" pitchFamily="2" charset="0"/>
            </a:endParaRPr>
          </a:p>
        </p:txBody>
      </p:sp>
      <p:sp>
        <p:nvSpPr>
          <p:cNvPr id="4" name="Rectangle 3">
            <a:extLst>
              <a:ext uri="{FF2B5EF4-FFF2-40B4-BE49-F238E27FC236}">
                <a16:creationId xmlns:a16="http://schemas.microsoft.com/office/drawing/2014/main" id="{C1C3DCA5-1C5A-CC02-3175-36A3996A799F}"/>
              </a:ext>
            </a:extLst>
          </p:cNvPr>
          <p:cNvSpPr/>
          <p:nvPr/>
        </p:nvSpPr>
        <p:spPr>
          <a:xfrm>
            <a:off x="352423" y="950660"/>
            <a:ext cx="11476891" cy="767972"/>
          </a:xfrm>
          <a:prstGeom prst="rect">
            <a:avLst/>
          </a:prstGeom>
          <a:solidFill>
            <a:srgbClr val="000000">
              <a:alpha val="6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800">
                <a:solidFill>
                  <a:schemeClr val="bg1"/>
                </a:solidFill>
                <a:latin typeface="Poppins SemiBold" panose="00000700000000000000" pitchFamily="2" charset="0"/>
                <a:cs typeface="Poppins SemiBold" panose="00000700000000000000" pitchFamily="2" charset="0"/>
              </a:rPr>
              <a:t>Assets</a:t>
            </a:r>
          </a:p>
        </p:txBody>
      </p:sp>
      <p:pic>
        <p:nvPicPr>
          <p:cNvPr id="6" name="Picture 5" descr="A blue and white image of a planet&#10;&#10;AI-generated content may be incorrect.">
            <a:extLst>
              <a:ext uri="{FF2B5EF4-FFF2-40B4-BE49-F238E27FC236}">
                <a16:creationId xmlns:a16="http://schemas.microsoft.com/office/drawing/2014/main" id="{AA3ADF3D-3B1C-7A57-83DA-D988FDB3CB5D}"/>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417332" y="3851169"/>
            <a:ext cx="3139978" cy="1086916"/>
          </a:xfrm>
          <a:prstGeom prst="rect">
            <a:avLst/>
          </a:prstGeom>
          <a:ln w="76200">
            <a:solidFill>
              <a:srgbClr val="F2CFEE"/>
            </a:solidFill>
          </a:ln>
        </p:spPr>
      </p:pic>
      <p:pic>
        <p:nvPicPr>
          <p:cNvPr id="2" name="Graphic 1">
            <a:extLst>
              <a:ext uri="{FF2B5EF4-FFF2-40B4-BE49-F238E27FC236}">
                <a16:creationId xmlns:a16="http://schemas.microsoft.com/office/drawing/2014/main" id="{4FC0766A-B832-9D2D-AE51-17B6668111CB}"/>
              </a:ext>
            </a:extLst>
          </p:cNvPr>
          <p:cNvPicPr>
            <a:picLocks noChangeAspect="1"/>
          </p:cNvPicPr>
          <p:nvPr/>
        </p:nvPicPr>
        <p:blipFill>
          <a:blip r:embed="rId10">
            <a:extLst>
              <a:ext uri="{96DAC541-7B7A-43D3-8B79-37D633B846F1}">
                <asvg:svgBlip xmlns:asvg="http://schemas.microsoft.com/office/drawing/2016/SVG/main" r:embed="rId11"/>
              </a:ext>
            </a:extLst>
          </a:blip>
          <a:srcRect r="64572"/>
          <a:stretch>
            <a:fillRect/>
          </a:stretch>
        </p:blipFill>
        <p:spPr>
          <a:xfrm>
            <a:off x="9911664" y="3126874"/>
            <a:ext cx="1675323" cy="2535506"/>
          </a:xfrm>
          <a:prstGeom prst="rect">
            <a:avLst/>
          </a:prstGeom>
        </p:spPr>
      </p:pic>
    </p:spTree>
    <p:extLst>
      <p:ext uri="{BB962C8B-B14F-4D97-AF65-F5344CB8AC3E}">
        <p14:creationId xmlns:p14="http://schemas.microsoft.com/office/powerpoint/2010/main" val="17081908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9CAB4F-BA5A-D7D8-6A73-F24290FAE451}"/>
            </a:ext>
          </a:extLst>
        </p:cNvPr>
        <p:cNvGrpSpPr/>
        <p:nvPr/>
      </p:nvGrpSpPr>
      <p:grpSpPr>
        <a:xfrm>
          <a:off x="0" y="0"/>
          <a:ext cx="0" cy="0"/>
          <a:chOff x="0" y="0"/>
          <a:chExt cx="0" cy="0"/>
        </a:xfrm>
      </p:grpSpPr>
      <p:cxnSp>
        <p:nvCxnSpPr>
          <p:cNvPr id="17" name="Connector: Elbow 16">
            <a:extLst>
              <a:ext uri="{FF2B5EF4-FFF2-40B4-BE49-F238E27FC236}">
                <a16:creationId xmlns:a16="http://schemas.microsoft.com/office/drawing/2014/main" id="{A903B9D0-0620-9DF5-CD7C-0C07F0991660}"/>
              </a:ext>
            </a:extLst>
          </p:cNvPr>
          <p:cNvCxnSpPr>
            <a:cxnSpLocks/>
          </p:cNvCxnSpPr>
          <p:nvPr/>
        </p:nvCxnSpPr>
        <p:spPr>
          <a:xfrm rot="16200000" flipH="1">
            <a:off x="2976728" y="4086961"/>
            <a:ext cx="12700" cy="2649410"/>
          </a:xfrm>
          <a:prstGeom prst="bentConnector3">
            <a:avLst>
              <a:gd name="adj1" fmla="val 1800000"/>
            </a:avLst>
          </a:prstGeom>
          <a:ln>
            <a:solidFill>
              <a:srgbClr val="F2CFEE"/>
            </a:solidFill>
          </a:ln>
        </p:spPr>
        <p:style>
          <a:lnRef idx="2">
            <a:schemeClr val="accent1"/>
          </a:lnRef>
          <a:fillRef idx="0">
            <a:schemeClr val="accent1"/>
          </a:fillRef>
          <a:effectRef idx="1">
            <a:schemeClr val="accent1"/>
          </a:effectRef>
          <a:fontRef idx="minor">
            <a:schemeClr val="tx1"/>
          </a:fontRef>
        </p:style>
      </p:cxnSp>
      <p:cxnSp>
        <p:nvCxnSpPr>
          <p:cNvPr id="19" name="Connector: Elbow 18">
            <a:extLst>
              <a:ext uri="{FF2B5EF4-FFF2-40B4-BE49-F238E27FC236}">
                <a16:creationId xmlns:a16="http://schemas.microsoft.com/office/drawing/2014/main" id="{C2DD9030-A949-5233-A5BD-8547F8834D32}"/>
              </a:ext>
            </a:extLst>
          </p:cNvPr>
          <p:cNvCxnSpPr>
            <a:cxnSpLocks/>
          </p:cNvCxnSpPr>
          <p:nvPr/>
        </p:nvCxnSpPr>
        <p:spPr>
          <a:xfrm rot="16200000" flipH="1">
            <a:off x="5626138" y="4086961"/>
            <a:ext cx="12700" cy="2649410"/>
          </a:xfrm>
          <a:prstGeom prst="bentConnector3">
            <a:avLst>
              <a:gd name="adj1" fmla="val 1800000"/>
            </a:avLst>
          </a:prstGeom>
          <a:ln>
            <a:solidFill>
              <a:srgbClr val="F2CFEE"/>
            </a:solidFill>
          </a:ln>
        </p:spPr>
        <p:style>
          <a:lnRef idx="2">
            <a:schemeClr val="accent1"/>
          </a:lnRef>
          <a:fillRef idx="0">
            <a:schemeClr val="accent1"/>
          </a:fillRef>
          <a:effectRef idx="1">
            <a:schemeClr val="accent1"/>
          </a:effectRef>
          <a:fontRef idx="minor">
            <a:schemeClr val="tx1"/>
          </a:fontRef>
        </p:style>
      </p:cxnSp>
      <p:cxnSp>
        <p:nvCxnSpPr>
          <p:cNvPr id="20" name="Connector: Elbow 19">
            <a:extLst>
              <a:ext uri="{FF2B5EF4-FFF2-40B4-BE49-F238E27FC236}">
                <a16:creationId xmlns:a16="http://schemas.microsoft.com/office/drawing/2014/main" id="{4C6B2726-C4A2-907B-E1CC-5766C69A03A4}"/>
              </a:ext>
            </a:extLst>
          </p:cNvPr>
          <p:cNvCxnSpPr>
            <a:cxnSpLocks/>
          </p:cNvCxnSpPr>
          <p:nvPr/>
        </p:nvCxnSpPr>
        <p:spPr>
          <a:xfrm rot="16200000" flipH="1">
            <a:off x="8269198" y="4086960"/>
            <a:ext cx="12700" cy="2649410"/>
          </a:xfrm>
          <a:prstGeom prst="bentConnector3">
            <a:avLst>
              <a:gd name="adj1" fmla="val 1800000"/>
            </a:avLst>
          </a:prstGeom>
          <a:ln>
            <a:solidFill>
              <a:srgbClr val="F2CFEE"/>
            </a:solidFill>
          </a:ln>
        </p:spPr>
        <p:style>
          <a:lnRef idx="2">
            <a:schemeClr val="accent1"/>
          </a:lnRef>
          <a:fillRef idx="0">
            <a:schemeClr val="accent1"/>
          </a:fillRef>
          <a:effectRef idx="1">
            <a:schemeClr val="accent1"/>
          </a:effectRef>
          <a:fontRef idx="minor">
            <a:schemeClr val="tx1"/>
          </a:fontRef>
        </p:style>
      </p:cxnSp>
      <p:pic>
        <p:nvPicPr>
          <p:cNvPr id="2" name="Graphic 1">
            <a:extLst>
              <a:ext uri="{FF2B5EF4-FFF2-40B4-BE49-F238E27FC236}">
                <a16:creationId xmlns:a16="http://schemas.microsoft.com/office/drawing/2014/main" id="{82984471-96C1-889A-841A-E84B82622D51}"/>
              </a:ext>
            </a:extLst>
          </p:cNvPr>
          <p:cNvPicPr>
            <a:picLocks noChangeAspect="1"/>
          </p:cNvPicPr>
          <p:nvPr/>
        </p:nvPicPr>
        <p:blipFill>
          <a:blip r:embed="rId2">
            <a:extLst>
              <a:ext uri="{96DAC541-7B7A-43D3-8B79-37D633B846F1}">
                <asvg:svgBlip xmlns:asvg="http://schemas.microsoft.com/office/drawing/2016/SVG/main" r:embed="rId3"/>
              </a:ext>
            </a:extLst>
          </a:blip>
          <a:srcRect r="64572"/>
          <a:stretch>
            <a:fillRect/>
          </a:stretch>
        </p:blipFill>
        <p:spPr>
          <a:xfrm rot="341411">
            <a:off x="10814225" y="4538715"/>
            <a:ext cx="1421826" cy="2151853"/>
          </a:xfrm>
          <a:prstGeom prst="rect">
            <a:avLst/>
          </a:prstGeom>
        </p:spPr>
      </p:pic>
      <p:sp>
        <p:nvSpPr>
          <p:cNvPr id="4" name="Rectangle 3">
            <a:extLst>
              <a:ext uri="{FF2B5EF4-FFF2-40B4-BE49-F238E27FC236}">
                <a16:creationId xmlns:a16="http://schemas.microsoft.com/office/drawing/2014/main" id="{E97A2F8B-F75F-389D-F9F3-B26095436015}"/>
              </a:ext>
            </a:extLst>
          </p:cNvPr>
          <p:cNvSpPr/>
          <p:nvPr/>
        </p:nvSpPr>
        <p:spPr>
          <a:xfrm>
            <a:off x="352423" y="950660"/>
            <a:ext cx="11476891" cy="767972"/>
          </a:xfrm>
          <a:prstGeom prst="rect">
            <a:avLst/>
          </a:prstGeom>
          <a:solidFill>
            <a:srgbClr val="000000">
              <a:alpha val="6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800">
                <a:solidFill>
                  <a:schemeClr val="bg1"/>
                </a:solidFill>
                <a:latin typeface="Poppins SemiBold" panose="00000700000000000000" pitchFamily="2" charset="0"/>
                <a:cs typeface="Poppins SemiBold" panose="00000700000000000000" pitchFamily="2" charset="0"/>
              </a:rPr>
              <a:t>Suggested Copy</a:t>
            </a:r>
          </a:p>
        </p:txBody>
      </p:sp>
      <p:sp>
        <p:nvSpPr>
          <p:cNvPr id="12" name="Rectangle 11">
            <a:extLst>
              <a:ext uri="{FF2B5EF4-FFF2-40B4-BE49-F238E27FC236}">
                <a16:creationId xmlns:a16="http://schemas.microsoft.com/office/drawing/2014/main" id="{29F5970F-3DE3-18BA-3B0D-1402FD9287B4}"/>
              </a:ext>
            </a:extLst>
          </p:cNvPr>
          <p:cNvSpPr/>
          <p:nvPr/>
        </p:nvSpPr>
        <p:spPr>
          <a:xfrm>
            <a:off x="5651243" y="2000048"/>
            <a:ext cx="2599200" cy="3437994"/>
          </a:xfrm>
          <a:prstGeom prst="rect">
            <a:avLst/>
          </a:prstGeom>
          <a:solidFill>
            <a:srgbClr val="000000">
              <a:alpha val="65098"/>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a:solidFill>
                  <a:schemeClr val="bg1"/>
                </a:solidFill>
                <a:latin typeface="Poppins" panose="00000500000000000000" pitchFamily="2" charset="0"/>
                <a:cs typeface="Poppins" panose="00000500000000000000" pitchFamily="2" charset="0"/>
              </a:rPr>
              <a:t>Cyber security is everyone’s responsibility. This #CyberMonth2025, @NCSC is sharing tools and tips to help organisations and individuals build resilience together. #SecureOurWorld</a:t>
            </a:r>
          </a:p>
        </p:txBody>
      </p:sp>
      <p:sp>
        <p:nvSpPr>
          <p:cNvPr id="13" name="Rectangle 12">
            <a:extLst>
              <a:ext uri="{FF2B5EF4-FFF2-40B4-BE49-F238E27FC236}">
                <a16:creationId xmlns:a16="http://schemas.microsoft.com/office/drawing/2014/main" id="{C4854BD8-3B43-297C-572D-8CB32EF1AF59}"/>
              </a:ext>
            </a:extLst>
          </p:cNvPr>
          <p:cNvSpPr/>
          <p:nvPr/>
        </p:nvSpPr>
        <p:spPr>
          <a:xfrm>
            <a:off x="8300653" y="2000048"/>
            <a:ext cx="2599708" cy="3437994"/>
          </a:xfrm>
          <a:prstGeom prst="rect">
            <a:avLst/>
          </a:prstGeom>
          <a:solidFill>
            <a:srgbClr val="000000">
              <a:alpha val="65098"/>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a:latin typeface="Poppins" panose="00000500000000000000" pitchFamily="2" charset="0"/>
                <a:cs typeface="Poppins" panose="00000500000000000000" pitchFamily="2" charset="0"/>
              </a:rPr>
              <a:t>Wondering how to boost your organisation’s cyber resilience? This #CyberMonth2025, @NCSC is sharing expert tips and tools all October long. #SecureOurWorld</a:t>
            </a:r>
          </a:p>
        </p:txBody>
      </p:sp>
      <p:sp>
        <p:nvSpPr>
          <p:cNvPr id="14" name="Rectangle 13">
            <a:extLst>
              <a:ext uri="{FF2B5EF4-FFF2-40B4-BE49-F238E27FC236}">
                <a16:creationId xmlns:a16="http://schemas.microsoft.com/office/drawing/2014/main" id="{4E05638B-9CDD-83C5-3080-61F5E48F2827}"/>
              </a:ext>
            </a:extLst>
          </p:cNvPr>
          <p:cNvSpPr/>
          <p:nvPr/>
        </p:nvSpPr>
        <p:spPr>
          <a:xfrm>
            <a:off x="3001833" y="2000048"/>
            <a:ext cx="2599200" cy="3437994"/>
          </a:xfrm>
          <a:prstGeom prst="rect">
            <a:avLst/>
          </a:prstGeom>
          <a:solidFill>
            <a:srgbClr val="000000">
              <a:alpha val="65098"/>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a:solidFill>
                  <a:schemeClr val="bg1"/>
                </a:solidFill>
                <a:latin typeface="Poppins" panose="00000500000000000000" pitchFamily="2" charset="0"/>
                <a:cs typeface="Poppins" panose="00000500000000000000" pitchFamily="2" charset="0"/>
              </a:rPr>
              <a:t>Learn how your organisation can improve its cyber resilience all #CyberMonth2025 with tools and advice shared by @ncsc throughout October #SecureOurWorld</a:t>
            </a:r>
          </a:p>
        </p:txBody>
      </p:sp>
      <p:sp>
        <p:nvSpPr>
          <p:cNvPr id="15" name="Rectangle 14">
            <a:extLst>
              <a:ext uri="{FF2B5EF4-FFF2-40B4-BE49-F238E27FC236}">
                <a16:creationId xmlns:a16="http://schemas.microsoft.com/office/drawing/2014/main" id="{4D966800-EBE0-DA92-1F4E-7EA7FE91DAB7}"/>
              </a:ext>
            </a:extLst>
          </p:cNvPr>
          <p:cNvSpPr/>
          <p:nvPr/>
        </p:nvSpPr>
        <p:spPr>
          <a:xfrm>
            <a:off x="352423" y="2000048"/>
            <a:ext cx="2599200" cy="3437994"/>
          </a:xfrm>
          <a:prstGeom prst="rect">
            <a:avLst/>
          </a:prstGeom>
          <a:solidFill>
            <a:srgbClr val="000000">
              <a:alpha val="65098"/>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a:solidFill>
                  <a:schemeClr val="bg1"/>
                </a:solidFill>
                <a:latin typeface="Poppins" panose="00000500000000000000" pitchFamily="2" charset="0"/>
                <a:cs typeface="Poppins" panose="00000500000000000000" pitchFamily="2" charset="0"/>
              </a:rPr>
              <a:t>Cyber threats are evolving, but so are the ways to protect against them. This #CyberMonth2025, explore @NCSC’s guidance to help your organisation stay secure. #SecureOurWorld</a:t>
            </a:r>
          </a:p>
        </p:txBody>
      </p:sp>
    </p:spTree>
    <p:extLst>
      <p:ext uri="{BB962C8B-B14F-4D97-AF65-F5344CB8AC3E}">
        <p14:creationId xmlns:p14="http://schemas.microsoft.com/office/powerpoint/2010/main" val="29955418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731238-C76A-2AD7-30D4-592BAFB1C8AB}"/>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1F5242C4-C8C2-2835-8CED-DFDAD52B6480}"/>
              </a:ext>
            </a:extLst>
          </p:cNvPr>
          <p:cNvSpPr/>
          <p:nvPr/>
        </p:nvSpPr>
        <p:spPr>
          <a:xfrm>
            <a:off x="363260" y="1528948"/>
            <a:ext cx="11465480" cy="4657107"/>
          </a:xfrm>
          <a:prstGeom prst="rect">
            <a:avLst/>
          </a:prstGeom>
          <a:solidFill>
            <a:srgbClr val="000000">
              <a:alpha val="5019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endParaRPr lang="en-GB" sz="2000">
              <a:latin typeface="Poppins Light" panose="00000400000000000000" pitchFamily="2" charset="0"/>
              <a:cs typeface="Poppins Light" panose="00000400000000000000" pitchFamily="2" charset="0"/>
            </a:endParaRPr>
          </a:p>
        </p:txBody>
      </p:sp>
      <p:graphicFrame>
        <p:nvGraphicFramePr>
          <p:cNvPr id="6" name="Table 5">
            <a:extLst>
              <a:ext uri="{FF2B5EF4-FFF2-40B4-BE49-F238E27FC236}">
                <a16:creationId xmlns:a16="http://schemas.microsoft.com/office/drawing/2014/main" id="{82D4366C-55B1-9820-2262-FE9CA7E963C6}"/>
              </a:ext>
            </a:extLst>
          </p:cNvPr>
          <p:cNvGraphicFramePr>
            <a:graphicFrameLocks noGrp="1"/>
          </p:cNvGraphicFramePr>
          <p:nvPr>
            <p:extLst>
              <p:ext uri="{D42A27DB-BD31-4B8C-83A1-F6EECF244321}">
                <p14:modId xmlns:p14="http://schemas.microsoft.com/office/powerpoint/2010/main" val="4062741053"/>
              </p:ext>
            </p:extLst>
          </p:nvPr>
        </p:nvGraphicFramePr>
        <p:xfrm>
          <a:off x="538681" y="1654025"/>
          <a:ext cx="11114637" cy="4365010"/>
        </p:xfrm>
        <a:graphic>
          <a:graphicData uri="http://schemas.openxmlformats.org/drawingml/2006/table">
            <a:tbl>
              <a:tblPr firstRow="1" bandRow="1">
                <a:tableStyleId>{125E5076-3810-47DD-B79F-674D7AD40C01}</a:tableStyleId>
              </a:tblPr>
              <a:tblGrid>
                <a:gridCol w="1110951">
                  <a:extLst>
                    <a:ext uri="{9D8B030D-6E8A-4147-A177-3AD203B41FA5}">
                      <a16:colId xmlns:a16="http://schemas.microsoft.com/office/drawing/2014/main" val="3496100921"/>
                    </a:ext>
                  </a:extLst>
                </a:gridCol>
                <a:gridCol w="1474568">
                  <a:extLst>
                    <a:ext uri="{9D8B030D-6E8A-4147-A177-3AD203B41FA5}">
                      <a16:colId xmlns:a16="http://schemas.microsoft.com/office/drawing/2014/main" val="1589917270"/>
                    </a:ext>
                  </a:extLst>
                </a:gridCol>
                <a:gridCol w="3316143">
                  <a:extLst>
                    <a:ext uri="{9D8B030D-6E8A-4147-A177-3AD203B41FA5}">
                      <a16:colId xmlns:a16="http://schemas.microsoft.com/office/drawing/2014/main" val="1510513033"/>
                    </a:ext>
                  </a:extLst>
                </a:gridCol>
                <a:gridCol w="5212975">
                  <a:extLst>
                    <a:ext uri="{9D8B030D-6E8A-4147-A177-3AD203B41FA5}">
                      <a16:colId xmlns:a16="http://schemas.microsoft.com/office/drawing/2014/main" val="3705575385"/>
                    </a:ext>
                  </a:extLst>
                </a:gridCol>
              </a:tblGrid>
              <a:tr h="368573">
                <a:tc>
                  <a:txBody>
                    <a:bodyPr/>
                    <a:lstStyle/>
                    <a:p>
                      <a:r>
                        <a:rPr lang="en-GB" b="1">
                          <a:latin typeface="Poppins" panose="00000500000000000000" pitchFamily="2" charset="0"/>
                          <a:cs typeface="Poppins" panose="00000500000000000000" pitchFamily="2" charset="0"/>
                        </a:rPr>
                        <a:t>Week</a:t>
                      </a:r>
                    </a:p>
                  </a:txBody>
                  <a:tcPr>
                    <a:lnL w="12700">
                      <a:solidFill>
                        <a:schemeClr val="tx1"/>
                      </a:solidFill>
                    </a:lnL>
                    <a:lnR w="12700">
                      <a:solidFill>
                        <a:schemeClr val="tx1"/>
                      </a:solidFill>
                    </a:lnR>
                    <a:lnT w="12700">
                      <a:solidFill>
                        <a:schemeClr val="tx1"/>
                      </a:solidFill>
                    </a:lnT>
                    <a:lnB w="12700">
                      <a:solidFill>
                        <a:schemeClr val="tx1"/>
                      </a:solidFill>
                    </a:lnB>
                  </a:tcPr>
                </a:tc>
                <a:tc>
                  <a:txBody>
                    <a:bodyPr/>
                    <a:lstStyle/>
                    <a:p>
                      <a:r>
                        <a:rPr lang="en-GB">
                          <a:latin typeface="Poppins" panose="00000500000000000000" pitchFamily="2" charset="0"/>
                          <a:cs typeface="Poppins" panose="00000500000000000000" pitchFamily="2" charset="0"/>
                        </a:rPr>
                        <a:t>Dates</a:t>
                      </a:r>
                    </a:p>
                  </a:txBody>
                  <a:tcPr>
                    <a:lnL w="12700">
                      <a:solidFill>
                        <a:schemeClr val="tx1"/>
                      </a:solidFill>
                    </a:lnL>
                    <a:lnR w="12700">
                      <a:solidFill>
                        <a:schemeClr val="tx1"/>
                      </a:solidFill>
                    </a:lnR>
                    <a:lnT w="12700">
                      <a:solidFill>
                        <a:schemeClr val="tx1"/>
                      </a:solidFill>
                    </a:lnT>
                    <a:lnB w="12700">
                      <a:solidFill>
                        <a:schemeClr val="tx1"/>
                      </a:solidFill>
                    </a:lnB>
                  </a:tcPr>
                </a:tc>
                <a:tc>
                  <a:txBody>
                    <a:bodyPr/>
                    <a:lstStyle/>
                    <a:p>
                      <a:r>
                        <a:rPr lang="en-GB">
                          <a:latin typeface="Poppins" panose="00000500000000000000" pitchFamily="2" charset="0"/>
                          <a:cs typeface="Poppins" panose="00000500000000000000" pitchFamily="2" charset="0"/>
                        </a:rPr>
                        <a:t>Theme</a:t>
                      </a:r>
                    </a:p>
                  </a:txBody>
                  <a:tcPr>
                    <a:lnL w="12700">
                      <a:solidFill>
                        <a:schemeClr val="tx1"/>
                      </a:solidFill>
                    </a:lnL>
                    <a:lnR w="12700">
                      <a:solidFill>
                        <a:schemeClr val="tx1"/>
                      </a:solidFill>
                    </a:lnR>
                    <a:lnT w="12700">
                      <a:solidFill>
                        <a:schemeClr val="tx1"/>
                      </a:solidFill>
                    </a:lnT>
                    <a:lnB w="12700">
                      <a:solidFill>
                        <a:schemeClr val="tx1"/>
                      </a:solidFill>
                    </a:lnB>
                  </a:tcPr>
                </a:tc>
                <a:tc>
                  <a:txBody>
                    <a:bodyPr/>
                    <a:lstStyle/>
                    <a:p>
                      <a:r>
                        <a:rPr lang="en-GB">
                          <a:latin typeface="Poppins" panose="00000500000000000000" pitchFamily="2" charset="0"/>
                          <a:cs typeface="Poppins" panose="00000500000000000000" pitchFamily="2" charset="0"/>
                        </a:rPr>
                        <a:t>Key dates &amp; Events</a:t>
                      </a:r>
                    </a:p>
                  </a:txBody>
                  <a:tcPr>
                    <a:lnL w="12700">
                      <a:solidFill>
                        <a:schemeClr val="tx1"/>
                      </a:solidFill>
                    </a:lnL>
                    <a:lnR w="12700">
                      <a:solidFill>
                        <a:schemeClr val="tx1"/>
                      </a:solidFill>
                    </a:lnR>
                    <a:lnT w="12700">
                      <a:solidFill>
                        <a:schemeClr val="tx1"/>
                      </a:solidFill>
                    </a:lnT>
                    <a:lnB w="12700">
                      <a:solidFill>
                        <a:schemeClr val="tx1"/>
                      </a:solidFill>
                    </a:lnB>
                  </a:tcPr>
                </a:tc>
                <a:extLst>
                  <a:ext uri="{0D108BD9-81ED-4DB2-BD59-A6C34878D82A}">
                    <a16:rowId xmlns:a16="http://schemas.microsoft.com/office/drawing/2014/main" val="3819672025"/>
                  </a:ext>
                </a:extLst>
              </a:tr>
              <a:tr h="630998">
                <a:tc>
                  <a:txBody>
                    <a:bodyPr/>
                    <a:lstStyle/>
                    <a:p>
                      <a:r>
                        <a:rPr lang="en-GB" sz="1800" b="0">
                          <a:solidFill>
                            <a:schemeClr val="tx1"/>
                          </a:solidFill>
                          <a:latin typeface="Poppins" panose="00000500000000000000" pitchFamily="2" charset="0"/>
                          <a:cs typeface="Poppins" panose="00000500000000000000" pitchFamily="2" charset="0"/>
                        </a:rPr>
                        <a:t>Week 1</a:t>
                      </a:r>
                    </a:p>
                  </a:txBody>
                  <a:tcPr>
                    <a:lnL w="12700">
                      <a:solidFill>
                        <a:schemeClr val="tx1"/>
                      </a:solidFill>
                    </a:lnL>
                    <a:lnR w="12700">
                      <a:solidFill>
                        <a:schemeClr val="tx1"/>
                      </a:solidFill>
                    </a:lnR>
                    <a:lnT w="12700">
                      <a:solidFill>
                        <a:schemeClr val="tx1"/>
                      </a:solidFill>
                    </a:lnT>
                    <a:lnB w="12700">
                      <a:solidFill>
                        <a:schemeClr val="tx1"/>
                      </a:solidFill>
                    </a:lnB>
                    <a:solidFill>
                      <a:srgbClr val="F2CFEE"/>
                    </a:solidFill>
                  </a:tcPr>
                </a:tc>
                <a:tc>
                  <a:txBody>
                    <a:bodyPr/>
                    <a:lstStyle/>
                    <a:p>
                      <a:r>
                        <a:rPr lang="en-GB" sz="1800">
                          <a:solidFill>
                            <a:schemeClr val="tx1"/>
                          </a:solidFill>
                          <a:latin typeface="Poppins" panose="00000500000000000000" pitchFamily="2" charset="0"/>
                          <a:cs typeface="Poppins" panose="00000500000000000000" pitchFamily="2" charset="0"/>
                        </a:rPr>
                        <a:t>1 – 5 Oct</a:t>
                      </a:r>
                    </a:p>
                  </a:txBody>
                  <a:tcPr>
                    <a:lnL w="12700">
                      <a:solidFill>
                        <a:schemeClr val="tx1"/>
                      </a:solidFill>
                    </a:lnL>
                    <a:lnR w="12700">
                      <a:solidFill>
                        <a:schemeClr val="tx1"/>
                      </a:solidFill>
                    </a:lnR>
                    <a:lnT w="12700">
                      <a:solidFill>
                        <a:schemeClr val="tx1"/>
                      </a:solidFill>
                    </a:lnT>
                    <a:lnB w="12700">
                      <a:solidFill>
                        <a:schemeClr val="tx1"/>
                      </a:solidFill>
                    </a:lnB>
                    <a:solidFill>
                      <a:srgbClr val="F2CFEE"/>
                    </a:solidFill>
                  </a:tcPr>
                </a:tc>
                <a:tc>
                  <a:txBody>
                    <a:bodyPr/>
                    <a:lstStyle/>
                    <a:p>
                      <a:r>
                        <a:rPr lang="en-GB" sz="1800">
                          <a:solidFill>
                            <a:schemeClr val="tx1"/>
                          </a:solidFill>
                          <a:latin typeface="Poppins" panose="00000500000000000000" pitchFamily="2" charset="0"/>
                          <a:cs typeface="Poppins" panose="00000500000000000000" pitchFamily="2" charset="0"/>
                        </a:rPr>
                        <a:t>#CyberMonth2025 Launch</a:t>
                      </a:r>
                    </a:p>
                  </a:txBody>
                  <a:tcPr>
                    <a:lnL w="12700">
                      <a:solidFill>
                        <a:schemeClr val="tx1"/>
                      </a:solidFill>
                    </a:lnL>
                    <a:lnR w="12700">
                      <a:solidFill>
                        <a:schemeClr val="tx1"/>
                      </a:solidFill>
                    </a:lnR>
                    <a:lnT w="12700">
                      <a:solidFill>
                        <a:schemeClr val="tx1"/>
                      </a:solidFill>
                    </a:lnT>
                    <a:lnB w="12700">
                      <a:solidFill>
                        <a:schemeClr val="tx1"/>
                      </a:solidFill>
                    </a:lnB>
                    <a:solidFill>
                      <a:srgbClr val="F2CFEE"/>
                    </a:solidFill>
                  </a:tcPr>
                </a:tc>
                <a:tc>
                  <a:txBody>
                    <a:bodyPr/>
                    <a:lstStyle/>
                    <a:p>
                      <a:r>
                        <a:rPr lang="en-GB" sz="1800">
                          <a:solidFill>
                            <a:schemeClr val="tx1"/>
                          </a:solidFill>
                          <a:latin typeface="Poppins" panose="00000500000000000000" pitchFamily="2" charset="0"/>
                          <a:cs typeface="Poppins" panose="00000500000000000000" pitchFamily="2" charset="0"/>
                        </a:rPr>
                        <a:t>1 Oct – Week 1 Launch post</a:t>
                      </a:r>
                    </a:p>
                    <a:p>
                      <a:pPr lvl="0">
                        <a:buNone/>
                      </a:pPr>
                      <a:r>
                        <a:rPr lang="en-GB" sz="1800">
                          <a:solidFill>
                            <a:schemeClr val="tx1"/>
                          </a:solidFill>
                          <a:latin typeface="Poppins" panose="00000500000000000000" pitchFamily="2" charset="0"/>
                          <a:cs typeface="Poppins" panose="00000500000000000000" pitchFamily="2" charset="0"/>
                        </a:rPr>
                        <a:t>3 Oct – NCSC 9th Birthday post</a:t>
                      </a:r>
                    </a:p>
                  </a:txBody>
                  <a:tcPr>
                    <a:lnL w="12700">
                      <a:solidFill>
                        <a:schemeClr val="tx1"/>
                      </a:solidFill>
                    </a:lnL>
                    <a:lnR w="12700">
                      <a:solidFill>
                        <a:schemeClr val="tx1"/>
                      </a:solidFill>
                    </a:lnR>
                    <a:lnT w="12700">
                      <a:solidFill>
                        <a:schemeClr val="tx1"/>
                      </a:solidFill>
                    </a:lnT>
                    <a:lnB w="12700">
                      <a:solidFill>
                        <a:schemeClr val="tx1"/>
                      </a:solidFill>
                    </a:lnB>
                    <a:solidFill>
                      <a:srgbClr val="F2CFEE"/>
                    </a:solidFill>
                  </a:tcPr>
                </a:tc>
                <a:extLst>
                  <a:ext uri="{0D108BD9-81ED-4DB2-BD59-A6C34878D82A}">
                    <a16:rowId xmlns:a16="http://schemas.microsoft.com/office/drawing/2014/main" val="4175315692"/>
                  </a:ext>
                </a:extLst>
              </a:tr>
              <a:tr h="613157">
                <a:tc>
                  <a:txBody>
                    <a:bodyPr/>
                    <a:lstStyle/>
                    <a:p>
                      <a:r>
                        <a:rPr lang="en-GB" sz="1800" b="0">
                          <a:solidFill>
                            <a:schemeClr val="tx1"/>
                          </a:solidFill>
                          <a:latin typeface="Poppins" panose="00000500000000000000" pitchFamily="2" charset="0"/>
                          <a:cs typeface="Poppins" panose="00000500000000000000" pitchFamily="2" charset="0"/>
                        </a:rPr>
                        <a:t>Week 2</a:t>
                      </a:r>
                    </a:p>
                  </a:txBody>
                  <a:tcPr>
                    <a:lnL w="12700">
                      <a:solidFill>
                        <a:schemeClr val="tx1"/>
                      </a:solidFill>
                    </a:lnL>
                    <a:lnR w="12700">
                      <a:solidFill>
                        <a:schemeClr val="tx1"/>
                      </a:solidFill>
                    </a:lnR>
                    <a:lnT w="12700">
                      <a:solidFill>
                        <a:schemeClr val="tx1"/>
                      </a:solidFill>
                    </a:lnT>
                    <a:lnB w="12700">
                      <a:solidFill>
                        <a:schemeClr val="tx1"/>
                      </a:solidFill>
                    </a:lnB>
                    <a:solidFill>
                      <a:srgbClr val="F2CFEE"/>
                    </a:solidFill>
                  </a:tcPr>
                </a:tc>
                <a:tc>
                  <a:txBody>
                    <a:bodyPr/>
                    <a:lstStyle/>
                    <a:p>
                      <a:r>
                        <a:rPr lang="en-GB" sz="1800">
                          <a:solidFill>
                            <a:schemeClr val="tx1"/>
                          </a:solidFill>
                          <a:latin typeface="Poppins" panose="00000500000000000000" pitchFamily="2" charset="0"/>
                          <a:cs typeface="Poppins" panose="00000500000000000000" pitchFamily="2" charset="0"/>
                        </a:rPr>
                        <a:t>6 – 12 Oct</a:t>
                      </a:r>
                    </a:p>
                  </a:txBody>
                  <a:tcPr>
                    <a:lnL w="12700">
                      <a:solidFill>
                        <a:schemeClr val="tx1"/>
                      </a:solidFill>
                    </a:lnL>
                    <a:lnR w="12700">
                      <a:solidFill>
                        <a:schemeClr val="tx1"/>
                      </a:solidFill>
                    </a:lnR>
                    <a:lnT w="12700">
                      <a:solidFill>
                        <a:schemeClr val="tx1"/>
                      </a:solidFill>
                    </a:lnT>
                    <a:lnB w="12700">
                      <a:solidFill>
                        <a:schemeClr val="tx1"/>
                      </a:solidFill>
                    </a:lnB>
                    <a:solidFill>
                      <a:srgbClr val="F2CFEE"/>
                    </a:solidFill>
                  </a:tcPr>
                </a:tc>
                <a:tc>
                  <a:txBody>
                    <a:bodyPr/>
                    <a:lstStyle/>
                    <a:p>
                      <a:r>
                        <a:rPr lang="en-GB" sz="1800">
                          <a:solidFill>
                            <a:schemeClr val="tx1"/>
                          </a:solidFill>
                          <a:latin typeface="Poppins" panose="00000500000000000000" pitchFamily="2" charset="0"/>
                          <a:cs typeface="Poppins" panose="00000500000000000000" pitchFamily="2" charset="0"/>
                        </a:rPr>
                        <a:t>Cyber Essentials</a:t>
                      </a:r>
                    </a:p>
                  </a:txBody>
                  <a:tcPr>
                    <a:lnL w="12700">
                      <a:solidFill>
                        <a:schemeClr val="tx1"/>
                      </a:solidFill>
                    </a:lnL>
                    <a:lnR w="12700">
                      <a:solidFill>
                        <a:schemeClr val="tx1"/>
                      </a:solidFill>
                    </a:lnR>
                    <a:lnT w="12700">
                      <a:solidFill>
                        <a:schemeClr val="tx1"/>
                      </a:solidFill>
                    </a:lnT>
                    <a:lnB w="12700">
                      <a:solidFill>
                        <a:schemeClr val="tx1"/>
                      </a:solidFill>
                    </a:lnB>
                    <a:solidFill>
                      <a:srgbClr val="F2CFEE"/>
                    </a:solidFill>
                  </a:tcPr>
                </a:tc>
                <a:tc>
                  <a:txBody>
                    <a:bodyPr/>
                    <a:lstStyle/>
                    <a:p>
                      <a:r>
                        <a:rPr lang="en-GB" sz="1800">
                          <a:solidFill>
                            <a:schemeClr val="tx1"/>
                          </a:solidFill>
                          <a:latin typeface="Poppins" panose="00000500000000000000" pitchFamily="2" charset="0"/>
                          <a:cs typeface="Poppins" panose="00000500000000000000" pitchFamily="2" charset="0"/>
                        </a:rPr>
                        <a:t>6 Oct – Week 2 Launch post</a:t>
                      </a:r>
                    </a:p>
                  </a:txBody>
                  <a:tcPr>
                    <a:lnL w="12700">
                      <a:solidFill>
                        <a:schemeClr val="tx1"/>
                      </a:solidFill>
                    </a:lnL>
                    <a:lnR w="12700">
                      <a:solidFill>
                        <a:schemeClr val="tx1"/>
                      </a:solidFill>
                    </a:lnR>
                    <a:lnT w="12700">
                      <a:solidFill>
                        <a:schemeClr val="tx1"/>
                      </a:solidFill>
                    </a:lnT>
                    <a:lnB w="12700">
                      <a:solidFill>
                        <a:schemeClr val="tx1"/>
                      </a:solidFill>
                    </a:lnB>
                    <a:solidFill>
                      <a:srgbClr val="F2CFEE"/>
                    </a:solidFill>
                  </a:tcPr>
                </a:tc>
                <a:extLst>
                  <a:ext uri="{0D108BD9-81ED-4DB2-BD59-A6C34878D82A}">
                    <a16:rowId xmlns:a16="http://schemas.microsoft.com/office/drawing/2014/main" val="1847892793"/>
                  </a:ext>
                </a:extLst>
              </a:tr>
              <a:tr h="1442282">
                <a:tc>
                  <a:txBody>
                    <a:bodyPr/>
                    <a:lstStyle/>
                    <a:p>
                      <a:r>
                        <a:rPr lang="en-GB" sz="1800" b="0">
                          <a:solidFill>
                            <a:schemeClr val="tx1"/>
                          </a:solidFill>
                          <a:latin typeface="Poppins" panose="00000500000000000000" pitchFamily="2" charset="0"/>
                          <a:cs typeface="Poppins" panose="00000500000000000000" pitchFamily="2" charset="0"/>
                        </a:rPr>
                        <a:t>Week 3</a:t>
                      </a:r>
                    </a:p>
                  </a:txBody>
                  <a:tcPr>
                    <a:lnL w="12700">
                      <a:solidFill>
                        <a:schemeClr val="tx1"/>
                      </a:solidFill>
                    </a:lnL>
                    <a:lnR w="12700">
                      <a:solidFill>
                        <a:schemeClr val="tx1"/>
                      </a:solidFill>
                    </a:lnR>
                    <a:lnT w="12700">
                      <a:solidFill>
                        <a:schemeClr val="tx1"/>
                      </a:solidFill>
                    </a:lnT>
                    <a:lnB w="12700">
                      <a:solidFill>
                        <a:schemeClr val="tx1"/>
                      </a:solidFill>
                    </a:lnB>
                    <a:solidFill>
                      <a:srgbClr val="F2CFEE"/>
                    </a:solidFill>
                  </a:tcPr>
                </a:tc>
                <a:tc>
                  <a:txBody>
                    <a:bodyPr/>
                    <a:lstStyle/>
                    <a:p>
                      <a:r>
                        <a:rPr lang="en-GB" sz="1800">
                          <a:solidFill>
                            <a:schemeClr val="tx1"/>
                          </a:solidFill>
                          <a:latin typeface="Poppins" panose="00000500000000000000" pitchFamily="2" charset="0"/>
                          <a:cs typeface="Poppins" panose="00000500000000000000" pitchFamily="2" charset="0"/>
                        </a:rPr>
                        <a:t>13 – 19 Oct</a:t>
                      </a:r>
                    </a:p>
                  </a:txBody>
                  <a:tcPr>
                    <a:lnL w="12700">
                      <a:solidFill>
                        <a:schemeClr val="tx1"/>
                      </a:solidFill>
                    </a:lnL>
                    <a:lnR w="12700">
                      <a:solidFill>
                        <a:schemeClr val="tx1"/>
                      </a:solidFill>
                    </a:lnR>
                    <a:lnT w="12700">
                      <a:solidFill>
                        <a:schemeClr val="tx1"/>
                      </a:solidFill>
                    </a:lnT>
                    <a:lnB w="12700">
                      <a:solidFill>
                        <a:schemeClr val="tx1"/>
                      </a:solidFill>
                    </a:lnB>
                    <a:solidFill>
                      <a:srgbClr val="F2CFEE"/>
                    </a:solidFill>
                  </a:tcPr>
                </a:tc>
                <a:tc>
                  <a:txBody>
                    <a:bodyPr/>
                    <a:lstStyle/>
                    <a:p>
                      <a:r>
                        <a:rPr lang="en-GB" sz="1800">
                          <a:solidFill>
                            <a:schemeClr val="tx1"/>
                          </a:solidFill>
                          <a:latin typeface="Poppins" panose="00000500000000000000" pitchFamily="2" charset="0"/>
                          <a:cs typeface="Poppins" panose="00000500000000000000" pitchFamily="2" charset="0"/>
                        </a:rPr>
                        <a:t>Small business advice</a:t>
                      </a:r>
                    </a:p>
                    <a:p>
                      <a:pPr lvl="0">
                        <a:buNone/>
                      </a:pPr>
                      <a:r>
                        <a:rPr lang="en-GB" sz="1800">
                          <a:solidFill>
                            <a:schemeClr val="tx1"/>
                          </a:solidFill>
                          <a:latin typeface="Poppins" panose="00000500000000000000" pitchFamily="2" charset="0"/>
                          <a:cs typeface="Poppins" panose="00000500000000000000" pitchFamily="2" charset="0"/>
                        </a:rPr>
                        <a:t>Annual Review</a:t>
                      </a:r>
                    </a:p>
                  </a:txBody>
                  <a:tcPr>
                    <a:lnL w="12700">
                      <a:solidFill>
                        <a:schemeClr val="tx1"/>
                      </a:solidFill>
                    </a:lnL>
                    <a:lnR w="12700">
                      <a:solidFill>
                        <a:schemeClr val="tx1"/>
                      </a:solidFill>
                    </a:lnR>
                    <a:lnT w="12700">
                      <a:solidFill>
                        <a:schemeClr val="tx1"/>
                      </a:solidFill>
                    </a:lnT>
                    <a:lnB w="12700">
                      <a:solidFill>
                        <a:schemeClr val="tx1"/>
                      </a:solidFill>
                    </a:lnB>
                    <a:solidFill>
                      <a:srgbClr val="F2CFEE"/>
                    </a:solidFill>
                  </a:tcPr>
                </a:tc>
                <a:tc>
                  <a:txBody>
                    <a:bodyPr/>
                    <a:lstStyle/>
                    <a:p>
                      <a:pPr marL="0" lvl="0" indent="0" algn="l">
                        <a:lnSpc>
                          <a:spcPct val="100000"/>
                        </a:lnSpc>
                        <a:buNone/>
                      </a:pPr>
                      <a:r>
                        <a:rPr lang="en-GB" sz="1800" kern="1200" noProof="0">
                          <a:solidFill>
                            <a:schemeClr val="tx1"/>
                          </a:solidFill>
                          <a:latin typeface="Poppins" panose="00000500000000000000" pitchFamily="2" charset="0"/>
                          <a:ea typeface="+mn-ea"/>
                          <a:cs typeface="Poppins" panose="00000500000000000000" pitchFamily="2" charset="0"/>
                        </a:rPr>
                        <a:t>13 Oct – Week 3 launch post</a:t>
                      </a:r>
                      <a:endParaRPr lang="en-US" sz="1800" kern="1200">
                        <a:solidFill>
                          <a:schemeClr val="tx1"/>
                        </a:solidFill>
                        <a:latin typeface="Poppins" panose="00000500000000000000" pitchFamily="2" charset="0"/>
                        <a:ea typeface="+mn-ea"/>
                        <a:cs typeface="Poppins" panose="00000500000000000000" pitchFamily="2" charset="0"/>
                      </a:endParaRPr>
                    </a:p>
                    <a:p>
                      <a:pPr lvl="0">
                        <a:buNone/>
                      </a:pPr>
                      <a:r>
                        <a:rPr lang="en-GB" sz="1800" kern="1200" noProof="0">
                          <a:solidFill>
                            <a:schemeClr val="tx1"/>
                          </a:solidFill>
                          <a:latin typeface="Poppins" panose="00000500000000000000" pitchFamily="2" charset="0"/>
                          <a:ea typeface="+mn-ea"/>
                          <a:cs typeface="Poppins" panose="00000500000000000000" pitchFamily="2" charset="0"/>
                        </a:rPr>
                        <a:t>14 Oct – Ada Lovelace Day (NCSC posting day before)</a:t>
                      </a:r>
                      <a:br>
                        <a:rPr lang="en-GB" sz="1800" kern="1200" noProof="0">
                          <a:solidFill>
                            <a:schemeClr val="tx1"/>
                          </a:solidFill>
                          <a:latin typeface="Poppins" panose="00000500000000000000" pitchFamily="2" charset="0"/>
                          <a:ea typeface="+mn-ea"/>
                          <a:cs typeface="Poppins" panose="00000500000000000000" pitchFamily="2" charset="0"/>
                        </a:rPr>
                      </a:br>
                      <a:r>
                        <a:rPr lang="en-GB" sz="1800" kern="1200" noProof="0">
                          <a:solidFill>
                            <a:schemeClr val="tx1"/>
                          </a:solidFill>
                          <a:latin typeface="Poppins" panose="00000500000000000000" pitchFamily="2" charset="0"/>
                          <a:ea typeface="+mn-ea"/>
                          <a:cs typeface="Poppins" panose="00000500000000000000" pitchFamily="2" charset="0"/>
                        </a:rPr>
                        <a:t>14 Oct – AR Launch </a:t>
                      </a:r>
                    </a:p>
                    <a:p>
                      <a:pPr lvl="0">
                        <a:buNone/>
                      </a:pPr>
                      <a:r>
                        <a:rPr lang="en-GB" sz="1800" kern="1200" noProof="0">
                          <a:solidFill>
                            <a:schemeClr val="tx1"/>
                          </a:solidFill>
                          <a:latin typeface="Poppins" panose="00000500000000000000" pitchFamily="2" charset="0"/>
                          <a:ea typeface="+mn-ea"/>
                          <a:cs typeface="Poppins" panose="00000500000000000000" pitchFamily="2" charset="0"/>
                        </a:rPr>
                        <a:t>In week: Cyber Action Toolkit</a:t>
                      </a:r>
                      <a:endParaRPr lang="en-GB" sz="1800" kern="1200">
                        <a:solidFill>
                          <a:schemeClr val="tx1"/>
                        </a:solidFill>
                        <a:latin typeface="Poppins" panose="00000500000000000000" pitchFamily="2" charset="0"/>
                        <a:ea typeface="+mn-ea"/>
                        <a:cs typeface="Poppins" panose="00000500000000000000" pitchFamily="2" charset="0"/>
                      </a:endParaRPr>
                    </a:p>
                  </a:txBody>
                  <a:tcPr>
                    <a:lnL w="12700">
                      <a:solidFill>
                        <a:schemeClr val="tx1"/>
                      </a:solidFill>
                    </a:lnL>
                    <a:lnR w="12700">
                      <a:solidFill>
                        <a:schemeClr val="tx1"/>
                      </a:solidFill>
                    </a:lnR>
                    <a:lnT w="12700">
                      <a:solidFill>
                        <a:schemeClr val="tx1"/>
                      </a:solidFill>
                    </a:lnT>
                    <a:lnB w="12700">
                      <a:solidFill>
                        <a:schemeClr val="tx1"/>
                      </a:solidFill>
                    </a:lnB>
                    <a:solidFill>
                      <a:srgbClr val="F2CFEE"/>
                    </a:solidFill>
                  </a:tcPr>
                </a:tc>
                <a:extLst>
                  <a:ext uri="{0D108BD9-81ED-4DB2-BD59-A6C34878D82A}">
                    <a16:rowId xmlns:a16="http://schemas.microsoft.com/office/drawing/2014/main" val="4016704965"/>
                  </a:ext>
                </a:extLst>
              </a:tr>
              <a:tr h="630998">
                <a:tc>
                  <a:txBody>
                    <a:bodyPr/>
                    <a:lstStyle/>
                    <a:p>
                      <a:r>
                        <a:rPr lang="en-GB" sz="1800" b="0">
                          <a:solidFill>
                            <a:schemeClr val="tx1"/>
                          </a:solidFill>
                          <a:latin typeface="Poppins" panose="00000500000000000000" pitchFamily="2" charset="0"/>
                          <a:cs typeface="Poppins" panose="00000500000000000000" pitchFamily="2" charset="0"/>
                        </a:rPr>
                        <a:t>Week 4</a:t>
                      </a:r>
                    </a:p>
                  </a:txBody>
                  <a:tcPr>
                    <a:lnL w="12700">
                      <a:solidFill>
                        <a:schemeClr val="tx1"/>
                      </a:solidFill>
                    </a:lnL>
                    <a:lnR w="12700">
                      <a:solidFill>
                        <a:schemeClr val="tx1"/>
                      </a:solidFill>
                    </a:lnR>
                    <a:lnT w="12700">
                      <a:solidFill>
                        <a:schemeClr val="tx1"/>
                      </a:solidFill>
                    </a:lnT>
                    <a:lnB w="12700">
                      <a:solidFill>
                        <a:schemeClr val="tx1"/>
                      </a:solidFill>
                    </a:lnB>
                    <a:solidFill>
                      <a:srgbClr val="F2CFEE"/>
                    </a:solidFill>
                  </a:tcPr>
                </a:tc>
                <a:tc>
                  <a:txBody>
                    <a:bodyPr/>
                    <a:lstStyle/>
                    <a:p>
                      <a:r>
                        <a:rPr lang="en-GB" sz="1800">
                          <a:solidFill>
                            <a:schemeClr val="tx1"/>
                          </a:solidFill>
                          <a:latin typeface="Poppins" panose="00000500000000000000" pitchFamily="2" charset="0"/>
                          <a:cs typeface="Poppins" panose="00000500000000000000" pitchFamily="2" charset="0"/>
                        </a:rPr>
                        <a:t>20 – 26 Oct</a:t>
                      </a:r>
                    </a:p>
                  </a:txBody>
                  <a:tcPr>
                    <a:lnL w="12700">
                      <a:solidFill>
                        <a:schemeClr val="tx1"/>
                      </a:solidFill>
                    </a:lnL>
                    <a:lnR w="12700">
                      <a:solidFill>
                        <a:schemeClr val="tx1"/>
                      </a:solidFill>
                    </a:lnR>
                    <a:lnT w="12700">
                      <a:solidFill>
                        <a:schemeClr val="tx1"/>
                      </a:solidFill>
                    </a:lnT>
                    <a:lnB w="12700">
                      <a:solidFill>
                        <a:schemeClr val="tx1"/>
                      </a:solidFill>
                    </a:lnB>
                    <a:solidFill>
                      <a:srgbClr val="F2CFEE"/>
                    </a:solidFill>
                  </a:tcPr>
                </a:tc>
                <a:tc>
                  <a:txBody>
                    <a:bodyPr/>
                    <a:lstStyle/>
                    <a:p>
                      <a:r>
                        <a:rPr lang="en-GB" sz="1800">
                          <a:solidFill>
                            <a:schemeClr val="tx1"/>
                          </a:solidFill>
                          <a:latin typeface="Poppins" panose="00000500000000000000" pitchFamily="2" charset="0"/>
                          <a:cs typeface="Poppins" panose="00000500000000000000" pitchFamily="2" charset="0"/>
                        </a:rPr>
                        <a:t>Cyber Governance for Boards resources</a:t>
                      </a:r>
                    </a:p>
                  </a:txBody>
                  <a:tcPr>
                    <a:lnL w="12700">
                      <a:solidFill>
                        <a:schemeClr val="tx1"/>
                      </a:solidFill>
                    </a:lnL>
                    <a:lnR w="12700">
                      <a:solidFill>
                        <a:schemeClr val="tx1"/>
                      </a:solidFill>
                    </a:lnR>
                    <a:lnT w="12700">
                      <a:solidFill>
                        <a:schemeClr val="tx1"/>
                      </a:solidFill>
                    </a:lnT>
                    <a:lnB w="12700">
                      <a:solidFill>
                        <a:schemeClr val="tx1"/>
                      </a:solidFill>
                    </a:lnB>
                    <a:solidFill>
                      <a:srgbClr val="F2CFEE"/>
                    </a:solidFill>
                  </a:tcPr>
                </a:tc>
                <a:tc>
                  <a:txBody>
                    <a:bodyPr/>
                    <a:lstStyle/>
                    <a:p>
                      <a:pPr lvl="0" algn="l">
                        <a:lnSpc>
                          <a:spcPct val="100000"/>
                        </a:lnSpc>
                        <a:spcBef>
                          <a:spcPts val="0"/>
                        </a:spcBef>
                        <a:spcAft>
                          <a:spcPts val="0"/>
                        </a:spcAft>
                        <a:buNone/>
                      </a:pPr>
                      <a:r>
                        <a:rPr lang="en-GB" sz="1800" kern="1200" noProof="0">
                          <a:solidFill>
                            <a:schemeClr val="tx1"/>
                          </a:solidFill>
                          <a:latin typeface="Poppins" panose="00000500000000000000" pitchFamily="2" charset="0"/>
                          <a:ea typeface="+mn-ea"/>
                          <a:cs typeface="Poppins" panose="00000500000000000000" pitchFamily="2" charset="0"/>
                        </a:rPr>
                        <a:t>20 Oct – Week 4 launch post</a:t>
                      </a:r>
                      <a:endParaRPr lang="en-US" sz="1800" kern="1200">
                        <a:solidFill>
                          <a:schemeClr val="tx1"/>
                        </a:solidFill>
                        <a:latin typeface="Poppins" panose="00000500000000000000" pitchFamily="2" charset="0"/>
                        <a:ea typeface="+mn-ea"/>
                        <a:cs typeface="Poppins" panose="00000500000000000000" pitchFamily="2" charset="0"/>
                      </a:endParaRPr>
                    </a:p>
                  </a:txBody>
                  <a:tcPr>
                    <a:lnL w="12700">
                      <a:solidFill>
                        <a:schemeClr val="tx1"/>
                      </a:solidFill>
                    </a:lnL>
                    <a:lnR w="12700">
                      <a:solidFill>
                        <a:schemeClr val="tx1"/>
                      </a:solidFill>
                    </a:lnR>
                    <a:lnT w="12700">
                      <a:solidFill>
                        <a:schemeClr val="tx1"/>
                      </a:solidFill>
                    </a:lnT>
                    <a:lnB w="12700">
                      <a:solidFill>
                        <a:schemeClr val="tx1"/>
                      </a:solidFill>
                    </a:lnB>
                    <a:solidFill>
                      <a:srgbClr val="F2CFEE"/>
                    </a:solidFill>
                  </a:tcPr>
                </a:tc>
                <a:extLst>
                  <a:ext uri="{0D108BD9-81ED-4DB2-BD59-A6C34878D82A}">
                    <a16:rowId xmlns:a16="http://schemas.microsoft.com/office/drawing/2014/main" val="3994441235"/>
                  </a:ext>
                </a:extLst>
              </a:tr>
              <a:tr h="630998">
                <a:tc>
                  <a:txBody>
                    <a:bodyPr/>
                    <a:lstStyle/>
                    <a:p>
                      <a:r>
                        <a:rPr lang="en-GB" sz="1800" b="0">
                          <a:solidFill>
                            <a:schemeClr val="tx1"/>
                          </a:solidFill>
                          <a:latin typeface="Poppins" panose="00000500000000000000" pitchFamily="2" charset="0"/>
                          <a:cs typeface="Poppins" panose="00000500000000000000" pitchFamily="2" charset="0"/>
                        </a:rPr>
                        <a:t>Week 5</a:t>
                      </a:r>
                    </a:p>
                  </a:txBody>
                  <a:tcPr>
                    <a:lnL w="12700">
                      <a:solidFill>
                        <a:schemeClr val="tx1"/>
                      </a:solidFill>
                    </a:lnL>
                    <a:lnR w="12700">
                      <a:solidFill>
                        <a:schemeClr val="tx1"/>
                      </a:solidFill>
                    </a:lnR>
                    <a:lnT w="12700">
                      <a:solidFill>
                        <a:schemeClr val="tx1"/>
                      </a:solidFill>
                    </a:lnT>
                    <a:lnB w="12700">
                      <a:solidFill>
                        <a:schemeClr val="tx1"/>
                      </a:solidFill>
                    </a:lnB>
                    <a:solidFill>
                      <a:srgbClr val="F2CFEE"/>
                    </a:solidFill>
                  </a:tcPr>
                </a:tc>
                <a:tc>
                  <a:txBody>
                    <a:bodyPr/>
                    <a:lstStyle/>
                    <a:p>
                      <a:r>
                        <a:rPr lang="en-GB" sz="1800">
                          <a:solidFill>
                            <a:schemeClr val="tx1"/>
                          </a:solidFill>
                          <a:latin typeface="Poppins" panose="00000500000000000000" pitchFamily="2" charset="0"/>
                          <a:cs typeface="Poppins" panose="00000500000000000000" pitchFamily="2" charset="0"/>
                        </a:rPr>
                        <a:t>27 – 31 Oct</a:t>
                      </a:r>
                    </a:p>
                  </a:txBody>
                  <a:tcPr>
                    <a:lnL w="12700">
                      <a:solidFill>
                        <a:schemeClr val="tx1"/>
                      </a:solidFill>
                    </a:lnL>
                    <a:lnR w="12700">
                      <a:solidFill>
                        <a:schemeClr val="tx1"/>
                      </a:solidFill>
                    </a:lnR>
                    <a:lnT w="12700">
                      <a:solidFill>
                        <a:schemeClr val="tx1"/>
                      </a:solidFill>
                    </a:lnT>
                    <a:lnB w="12700">
                      <a:solidFill>
                        <a:schemeClr val="tx1"/>
                      </a:solidFill>
                    </a:lnB>
                    <a:solidFill>
                      <a:srgbClr val="F2CFEE"/>
                    </a:solidFill>
                  </a:tcPr>
                </a:tc>
                <a:tc>
                  <a:txBody>
                    <a:bodyPr/>
                    <a:lstStyle/>
                    <a:p>
                      <a:r>
                        <a:rPr lang="en-GB" sz="1800">
                          <a:solidFill>
                            <a:schemeClr val="tx1"/>
                          </a:solidFill>
                          <a:latin typeface="Poppins" panose="00000500000000000000" pitchFamily="2" charset="0"/>
                          <a:cs typeface="Poppins" panose="00000500000000000000" pitchFamily="2" charset="0"/>
                        </a:rPr>
                        <a:t>Early Warning</a:t>
                      </a:r>
                    </a:p>
                  </a:txBody>
                  <a:tcPr>
                    <a:lnL w="12700">
                      <a:solidFill>
                        <a:schemeClr val="tx1"/>
                      </a:solidFill>
                    </a:lnL>
                    <a:lnR w="12700">
                      <a:solidFill>
                        <a:schemeClr val="tx1"/>
                      </a:solidFill>
                    </a:lnR>
                    <a:lnT w="12700">
                      <a:solidFill>
                        <a:schemeClr val="tx1"/>
                      </a:solidFill>
                    </a:lnT>
                    <a:lnB w="12700">
                      <a:solidFill>
                        <a:schemeClr val="tx1"/>
                      </a:solidFill>
                    </a:lnB>
                    <a:solidFill>
                      <a:srgbClr val="F2CFEE"/>
                    </a:solidFill>
                  </a:tcPr>
                </a:tc>
                <a:tc>
                  <a:txBody>
                    <a:bodyPr/>
                    <a:lstStyle/>
                    <a:p>
                      <a:pPr marL="0" lvl="0" indent="0" algn="l">
                        <a:lnSpc>
                          <a:spcPct val="100000"/>
                        </a:lnSpc>
                        <a:buNone/>
                      </a:pPr>
                      <a:r>
                        <a:rPr lang="en-GB" sz="1800" kern="1200" noProof="0">
                          <a:solidFill>
                            <a:schemeClr val="tx1"/>
                          </a:solidFill>
                          <a:latin typeface="Poppins" panose="00000500000000000000" pitchFamily="2" charset="0"/>
                          <a:ea typeface="+mn-ea"/>
                          <a:cs typeface="Poppins" panose="00000500000000000000" pitchFamily="2" charset="0"/>
                        </a:rPr>
                        <a:t>27 Oct – Week 5 launch post</a:t>
                      </a:r>
                      <a:endParaRPr lang="en-US" sz="1800" kern="1200">
                        <a:solidFill>
                          <a:schemeClr val="tx1"/>
                        </a:solidFill>
                        <a:latin typeface="Poppins" panose="00000500000000000000" pitchFamily="2" charset="0"/>
                        <a:ea typeface="+mn-ea"/>
                        <a:cs typeface="Poppins" panose="00000500000000000000" pitchFamily="2" charset="0"/>
                      </a:endParaRPr>
                    </a:p>
                    <a:p>
                      <a:pPr lvl="0">
                        <a:buNone/>
                      </a:pPr>
                      <a:r>
                        <a:rPr lang="en-GB" sz="1800" kern="1200" noProof="0">
                          <a:solidFill>
                            <a:schemeClr val="tx1"/>
                          </a:solidFill>
                          <a:latin typeface="Poppins" panose="00000500000000000000" pitchFamily="2" charset="0"/>
                          <a:ea typeface="+mn-ea"/>
                          <a:cs typeface="Poppins" panose="00000500000000000000" pitchFamily="2" charset="0"/>
                        </a:rPr>
                        <a:t>31 Oct – Final post</a:t>
                      </a:r>
                      <a:endParaRPr lang="en-GB" sz="1800" kern="1200">
                        <a:solidFill>
                          <a:schemeClr val="tx1"/>
                        </a:solidFill>
                        <a:latin typeface="Poppins" panose="00000500000000000000" pitchFamily="2" charset="0"/>
                        <a:ea typeface="+mn-ea"/>
                        <a:cs typeface="Poppins" panose="00000500000000000000" pitchFamily="2" charset="0"/>
                      </a:endParaRPr>
                    </a:p>
                  </a:txBody>
                  <a:tcPr>
                    <a:lnL w="12700">
                      <a:solidFill>
                        <a:schemeClr val="tx1"/>
                      </a:solidFill>
                    </a:lnL>
                    <a:lnR w="12700">
                      <a:solidFill>
                        <a:schemeClr val="tx1"/>
                      </a:solidFill>
                    </a:lnR>
                    <a:lnT w="12700">
                      <a:solidFill>
                        <a:schemeClr val="tx1"/>
                      </a:solidFill>
                    </a:lnT>
                    <a:lnB w="12700">
                      <a:solidFill>
                        <a:schemeClr val="tx1"/>
                      </a:solidFill>
                    </a:lnB>
                    <a:solidFill>
                      <a:srgbClr val="F2CFEE"/>
                    </a:solidFill>
                  </a:tcPr>
                </a:tc>
                <a:extLst>
                  <a:ext uri="{0D108BD9-81ED-4DB2-BD59-A6C34878D82A}">
                    <a16:rowId xmlns:a16="http://schemas.microsoft.com/office/drawing/2014/main" val="1834225979"/>
                  </a:ext>
                </a:extLst>
              </a:tr>
            </a:tbl>
          </a:graphicData>
        </a:graphic>
      </p:graphicFrame>
      <p:sp>
        <p:nvSpPr>
          <p:cNvPr id="7" name="Rectangle 6">
            <a:extLst>
              <a:ext uri="{FF2B5EF4-FFF2-40B4-BE49-F238E27FC236}">
                <a16:creationId xmlns:a16="http://schemas.microsoft.com/office/drawing/2014/main" id="{B9998E8F-FF75-804F-77B5-155A2EF1A8BB}"/>
              </a:ext>
            </a:extLst>
          </p:cNvPr>
          <p:cNvSpPr/>
          <p:nvPr/>
        </p:nvSpPr>
        <p:spPr>
          <a:xfrm>
            <a:off x="363260" y="742766"/>
            <a:ext cx="11465480" cy="659426"/>
          </a:xfrm>
          <a:prstGeom prst="rect">
            <a:avLst/>
          </a:prstGeom>
          <a:solidFill>
            <a:srgbClr val="000000">
              <a:alpha val="6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lang="en-GB" sz="2800" b="1">
                <a:latin typeface="Poppins SemiBold" panose="00000700000000000000" pitchFamily="2" charset="0"/>
                <a:cs typeface="Poppins SemiBold" panose="00000700000000000000" pitchFamily="2" charset="0"/>
              </a:rPr>
              <a:t>Social Media Timeline</a:t>
            </a:r>
          </a:p>
        </p:txBody>
      </p:sp>
      <p:sp>
        <p:nvSpPr>
          <p:cNvPr id="2" name="Rectangle 1">
            <a:extLst>
              <a:ext uri="{FF2B5EF4-FFF2-40B4-BE49-F238E27FC236}">
                <a16:creationId xmlns:a16="http://schemas.microsoft.com/office/drawing/2014/main" id="{9D0299C0-9B0E-43E5-212D-96A964C9EF62}"/>
              </a:ext>
            </a:extLst>
          </p:cNvPr>
          <p:cNvSpPr/>
          <p:nvPr/>
        </p:nvSpPr>
        <p:spPr>
          <a:xfrm>
            <a:off x="363260" y="6309291"/>
            <a:ext cx="11476891" cy="338615"/>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fontAlgn="base"/>
            <a:r>
              <a:rPr lang="en-GB">
                <a:solidFill>
                  <a:srgbClr val="000000"/>
                </a:solidFill>
                <a:latin typeface="Poppins" panose="00000500000000000000" pitchFamily="2" charset="0"/>
                <a:cs typeface="Poppins" panose="00000500000000000000" pitchFamily="2" charset="0"/>
              </a:rPr>
              <a:t>You can find us on</a:t>
            </a:r>
            <a:r>
              <a:rPr lang="en-GB">
                <a:solidFill>
                  <a:srgbClr val="3A1639"/>
                </a:solidFill>
                <a:latin typeface="Poppins" panose="00000500000000000000" pitchFamily="2" charset="0"/>
                <a:cs typeface="Poppins" panose="00000500000000000000" pitchFamily="2" charset="0"/>
              </a:rPr>
              <a:t>: </a:t>
            </a:r>
            <a:r>
              <a:rPr lang="en-GB" u="sng">
                <a:solidFill>
                  <a:srgbClr val="3A1639"/>
                </a:solidFill>
                <a:latin typeface="Poppins" panose="00000500000000000000" pitchFamily="2" charset="0"/>
                <a:cs typeface="Poppins" panose="00000500000000000000" pitchFamily="2" charset="0"/>
                <a:hlinkClick r:id="rId2">
                  <a:extLst>
                    <a:ext uri="{A12FA001-AC4F-418D-AE19-62706E023703}">
                      <ahyp:hlinkClr xmlns:ahyp="http://schemas.microsoft.com/office/drawing/2018/hyperlinkcolor" val="tx"/>
                    </a:ext>
                  </a:extLst>
                </a:hlinkClick>
              </a:rPr>
              <a:t>LinkedIn</a:t>
            </a:r>
            <a:r>
              <a:rPr lang="en-GB">
                <a:solidFill>
                  <a:srgbClr val="3A1639"/>
                </a:solidFill>
                <a:latin typeface="Poppins" panose="00000500000000000000" pitchFamily="2" charset="0"/>
                <a:cs typeface="Poppins" panose="00000500000000000000" pitchFamily="2" charset="0"/>
              </a:rPr>
              <a:t>, </a:t>
            </a:r>
            <a:r>
              <a:rPr lang="en-GB" u="sng">
                <a:solidFill>
                  <a:srgbClr val="3A1639"/>
                </a:solidFill>
                <a:latin typeface="Poppins" panose="00000500000000000000" pitchFamily="2" charset="0"/>
                <a:cs typeface="Poppins" panose="00000500000000000000" pitchFamily="2" charset="0"/>
                <a:hlinkClick r:id="rId3" tooltip="X (Twitter)">
                  <a:extLst>
                    <a:ext uri="{A12FA001-AC4F-418D-AE19-62706E023703}">
                      <ahyp:hlinkClr xmlns:ahyp="http://schemas.microsoft.com/office/drawing/2018/hyperlinkcolor" val="tx"/>
                    </a:ext>
                  </a:extLst>
                </a:hlinkClick>
              </a:rPr>
              <a:t>X (Twitter)</a:t>
            </a:r>
            <a:r>
              <a:rPr lang="en-GB">
                <a:solidFill>
                  <a:srgbClr val="3A1639"/>
                </a:solidFill>
                <a:latin typeface="Poppins" panose="00000500000000000000" pitchFamily="2" charset="0"/>
                <a:cs typeface="Poppins" panose="00000500000000000000" pitchFamily="2" charset="0"/>
              </a:rPr>
              <a:t>, </a:t>
            </a:r>
            <a:r>
              <a:rPr lang="en-GB" u="sng">
                <a:solidFill>
                  <a:srgbClr val="3A1639"/>
                </a:solidFill>
                <a:latin typeface="Poppins" panose="00000500000000000000" pitchFamily="2" charset="0"/>
                <a:cs typeface="Poppins" panose="00000500000000000000" pitchFamily="2" charset="0"/>
                <a:hlinkClick r:id="rId4">
                  <a:extLst>
                    <a:ext uri="{A12FA001-AC4F-418D-AE19-62706E023703}">
                      <ahyp:hlinkClr xmlns:ahyp="http://schemas.microsoft.com/office/drawing/2018/hyperlinkcolor" val="tx"/>
                    </a:ext>
                  </a:extLst>
                </a:hlinkClick>
              </a:rPr>
              <a:t>Instagram</a:t>
            </a:r>
            <a:r>
              <a:rPr lang="en-GB">
                <a:solidFill>
                  <a:srgbClr val="3A1639"/>
                </a:solidFill>
                <a:latin typeface="Poppins" panose="00000500000000000000" pitchFamily="2" charset="0"/>
                <a:cs typeface="Poppins" panose="00000500000000000000" pitchFamily="2" charset="0"/>
              </a:rPr>
              <a:t>, </a:t>
            </a:r>
            <a:r>
              <a:rPr lang="en-GB">
                <a:solidFill>
                  <a:srgbClr val="3A1639"/>
                </a:solidFill>
                <a:latin typeface="Poppins" panose="00000500000000000000" pitchFamily="2" charset="0"/>
                <a:cs typeface="Poppins" panose="00000500000000000000" pitchFamily="2" charset="0"/>
                <a:hlinkClick r:id="rId5">
                  <a:extLst>
                    <a:ext uri="{A12FA001-AC4F-418D-AE19-62706E023703}">
                      <ahyp:hlinkClr xmlns:ahyp="http://schemas.microsoft.com/office/drawing/2018/hyperlinkcolor" val="tx"/>
                    </a:ext>
                  </a:extLst>
                </a:hlinkClick>
              </a:rPr>
              <a:t>Bluesky</a:t>
            </a:r>
            <a:r>
              <a:rPr lang="en-GB">
                <a:solidFill>
                  <a:srgbClr val="3A1639"/>
                </a:solidFill>
                <a:latin typeface="Poppins" panose="00000500000000000000" pitchFamily="2" charset="0"/>
                <a:cs typeface="Poppins" panose="00000500000000000000" pitchFamily="2" charset="0"/>
              </a:rPr>
              <a:t>, </a:t>
            </a:r>
            <a:r>
              <a:rPr lang="en-GB">
                <a:solidFill>
                  <a:srgbClr val="3A1639"/>
                </a:solidFill>
                <a:latin typeface="Poppins" panose="00000500000000000000" pitchFamily="2" charset="0"/>
                <a:cs typeface="Poppins" panose="00000500000000000000" pitchFamily="2" charset="0"/>
                <a:hlinkClick r:id="rId6">
                  <a:extLst>
                    <a:ext uri="{A12FA001-AC4F-418D-AE19-62706E023703}">
                      <ahyp:hlinkClr xmlns:ahyp="http://schemas.microsoft.com/office/drawing/2018/hyperlinkcolor" val="tx"/>
                    </a:ext>
                  </a:extLst>
                </a:hlinkClick>
              </a:rPr>
              <a:t>Facebook</a:t>
            </a:r>
            <a:r>
              <a:rPr lang="en-GB">
                <a:solidFill>
                  <a:srgbClr val="3A1639"/>
                </a:solidFill>
                <a:latin typeface="Poppins" panose="00000500000000000000" pitchFamily="2" charset="0"/>
                <a:cs typeface="Poppins" panose="00000500000000000000" pitchFamily="2" charset="0"/>
              </a:rPr>
              <a:t>, </a:t>
            </a:r>
            <a:r>
              <a:rPr lang="en-GB">
                <a:solidFill>
                  <a:srgbClr val="3A1639"/>
                </a:solidFill>
                <a:latin typeface="Poppins" panose="00000500000000000000" pitchFamily="2" charset="0"/>
                <a:cs typeface="Poppins" panose="00000500000000000000" pitchFamily="2" charset="0"/>
                <a:hlinkClick r:id="rId7">
                  <a:extLst>
                    <a:ext uri="{A12FA001-AC4F-418D-AE19-62706E023703}">
                      <ahyp:hlinkClr xmlns:ahyp="http://schemas.microsoft.com/office/drawing/2018/hyperlinkcolor" val="tx"/>
                    </a:ext>
                  </a:extLst>
                </a:hlinkClick>
              </a:rPr>
              <a:t>Threads</a:t>
            </a:r>
            <a:endParaRPr lang="en-GB">
              <a:solidFill>
                <a:srgbClr val="3A1639"/>
              </a:solidFill>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3328613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AF6C50-51B6-0AE2-D4EF-FEB36327A4D8}"/>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995282A3-8446-4AB9-ECEA-AE7B8204E979}"/>
              </a:ext>
            </a:extLst>
          </p:cNvPr>
          <p:cNvSpPr/>
          <p:nvPr/>
        </p:nvSpPr>
        <p:spPr>
          <a:xfrm>
            <a:off x="352425" y="1809346"/>
            <a:ext cx="11487150" cy="4555490"/>
          </a:xfrm>
          <a:prstGeom prst="rect">
            <a:avLst/>
          </a:prstGeom>
          <a:solidFill>
            <a:srgbClr val="000000">
              <a:alpha val="6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a:latin typeface="Poppins" panose="00000500000000000000" pitchFamily="2" charset="0"/>
                <a:cs typeface="Poppins" panose="00000500000000000000" pitchFamily="2" charset="0"/>
              </a:rPr>
              <a:t>If you wish to run internal awareness activity, refer your team to the </a:t>
            </a:r>
            <a:r>
              <a:rPr lang="en-GB" b="1">
                <a:solidFill>
                  <a:srgbClr val="F2CFEE"/>
                </a:solidFill>
                <a:latin typeface="Poppins" panose="00000500000000000000" pitchFamily="2" charset="0"/>
                <a:cs typeface="Poppins" panose="00000500000000000000" pitchFamily="2" charset="0"/>
                <a:hlinkClick r:id="rId2">
                  <a:extLst>
                    <a:ext uri="{A12FA001-AC4F-418D-AE19-62706E023703}">
                      <ahyp:hlinkClr xmlns:ahyp="http://schemas.microsoft.com/office/drawing/2018/hyperlinkcolor" val="tx"/>
                    </a:ext>
                  </a:extLst>
                </a:hlinkClick>
              </a:rPr>
              <a:t>NCSC guidance on Top Tips for Staff</a:t>
            </a:r>
            <a:r>
              <a:rPr lang="en-GB" b="1">
                <a:solidFill>
                  <a:schemeClr val="accent5">
                    <a:lumMod val="20000"/>
                    <a:lumOff val="80000"/>
                  </a:schemeClr>
                </a:solidFill>
                <a:latin typeface="Poppins" panose="00000500000000000000" pitchFamily="2" charset="0"/>
                <a:cs typeface="Poppins" panose="00000500000000000000" pitchFamily="2" charset="0"/>
              </a:rPr>
              <a:t> </a:t>
            </a:r>
            <a:r>
              <a:rPr lang="en-GB">
                <a:latin typeface="Poppins" panose="00000500000000000000" pitchFamily="2" charset="0"/>
                <a:cs typeface="Poppins" panose="00000500000000000000" pitchFamily="2" charset="0"/>
              </a:rPr>
              <a:t>to help your staff keep your organisation safe. </a:t>
            </a:r>
          </a:p>
          <a:p>
            <a:endParaRPr lang="en-GB">
              <a:latin typeface="Poppins" panose="00000500000000000000" pitchFamily="2" charset="0"/>
              <a:cs typeface="Poppins" panose="00000500000000000000" pitchFamily="2" charset="0"/>
            </a:endParaRPr>
          </a:p>
          <a:p>
            <a:r>
              <a:rPr lang="en-GB">
                <a:latin typeface="Poppins" panose="00000500000000000000" pitchFamily="2" charset="0"/>
                <a:cs typeface="Poppins" panose="00000500000000000000" pitchFamily="2" charset="0"/>
              </a:rPr>
              <a:t>You can link the training and use the key messages below to shape your own content:</a:t>
            </a:r>
          </a:p>
          <a:p>
            <a:pPr marL="285750" indent="-285750">
              <a:spcBef>
                <a:spcPts val="1200"/>
              </a:spcBef>
              <a:buFont typeface="Arial" panose="020B0604020202020204" pitchFamily="34" charset="0"/>
              <a:buChar char="•"/>
            </a:pPr>
            <a:r>
              <a:rPr lang="en-GB" b="1">
                <a:solidFill>
                  <a:srgbClr val="F2CFEE"/>
                </a:solidFill>
                <a:latin typeface="Poppins" panose="00000500000000000000" pitchFamily="2" charset="0"/>
                <a:cs typeface="Poppins" panose="00000500000000000000" pitchFamily="2" charset="0"/>
              </a:rPr>
              <a:t>Defence against phishing:</a:t>
            </a:r>
            <a:r>
              <a:rPr lang="en-GB" b="1">
                <a:solidFill>
                  <a:srgbClr val="33CCFF"/>
                </a:solidFill>
                <a:latin typeface="Poppins" panose="00000500000000000000" pitchFamily="2" charset="0"/>
                <a:cs typeface="Poppins" panose="00000500000000000000" pitchFamily="2" charset="0"/>
              </a:rPr>
              <a:t> </a:t>
            </a:r>
            <a:r>
              <a:rPr lang="en-GB">
                <a:latin typeface="Poppins" panose="00000500000000000000" pitchFamily="2" charset="0"/>
                <a:cs typeface="Poppins" panose="00000500000000000000" pitchFamily="2" charset="0"/>
              </a:rPr>
              <a:t>Recognise phishing attempts by looking out for urgency, authority, imitation and errors. Speak up if something feels suspicious, even if you’ve clicked.</a:t>
            </a:r>
          </a:p>
          <a:p>
            <a:pPr marL="285750" indent="-285750">
              <a:spcBef>
                <a:spcPts val="1200"/>
              </a:spcBef>
              <a:buFont typeface="Arial" panose="020B0604020202020204" pitchFamily="34" charset="0"/>
              <a:buChar char="•"/>
            </a:pPr>
            <a:r>
              <a:rPr lang="en-GB" b="1">
                <a:solidFill>
                  <a:srgbClr val="F2CFEE"/>
                </a:solidFill>
                <a:latin typeface="Poppins" panose="00000500000000000000" pitchFamily="2" charset="0"/>
                <a:cs typeface="Poppins" panose="00000500000000000000" pitchFamily="2" charset="0"/>
              </a:rPr>
              <a:t>Create strong passwords: </a:t>
            </a:r>
            <a:r>
              <a:rPr lang="en-GB">
                <a:latin typeface="Poppins" panose="00000500000000000000" pitchFamily="2" charset="0"/>
                <a:cs typeface="Poppins" panose="00000500000000000000" pitchFamily="2" charset="0"/>
              </a:rPr>
              <a:t>Create strong, unique passwords. Turn on two-factor authentication and prioritise protecting accounts that hold personal or financial information. </a:t>
            </a:r>
          </a:p>
          <a:p>
            <a:pPr marL="285750" indent="-285750">
              <a:spcBef>
                <a:spcPts val="1200"/>
              </a:spcBef>
              <a:buFont typeface="Arial" panose="020B0604020202020204" pitchFamily="34" charset="0"/>
              <a:buChar char="•"/>
            </a:pPr>
            <a:r>
              <a:rPr lang="en-GB" b="1">
                <a:solidFill>
                  <a:srgbClr val="F2CFEE"/>
                </a:solidFill>
                <a:latin typeface="Poppins" panose="00000500000000000000" pitchFamily="2" charset="0"/>
                <a:cs typeface="Poppins" panose="00000500000000000000" pitchFamily="2" charset="0"/>
              </a:rPr>
              <a:t>Secure your devices: </a:t>
            </a:r>
            <a:r>
              <a:rPr lang="en-GB">
                <a:latin typeface="Poppins" panose="00000500000000000000" pitchFamily="2" charset="0"/>
                <a:cs typeface="Poppins" panose="00000500000000000000" pitchFamily="2" charset="0"/>
              </a:rPr>
              <a:t>Keep devices locked with a PIN, password, or biometrics. Install updates promptly to fix known vulnerabilities. Be aware of your surroundings when working in public spaces and consider using a privacy screen.</a:t>
            </a:r>
            <a:endParaRPr lang="en-GB">
              <a:solidFill>
                <a:srgbClr val="FF0000"/>
              </a:solidFill>
              <a:latin typeface="Poppins" panose="00000500000000000000" pitchFamily="2" charset="0"/>
              <a:cs typeface="Poppins" panose="00000500000000000000" pitchFamily="2" charset="0"/>
            </a:endParaRPr>
          </a:p>
          <a:p>
            <a:pPr marL="285750" indent="-285750">
              <a:spcBef>
                <a:spcPts val="1200"/>
              </a:spcBef>
              <a:buFont typeface="Arial" panose="020B0604020202020204" pitchFamily="34" charset="0"/>
              <a:buChar char="•"/>
            </a:pPr>
            <a:r>
              <a:rPr lang="en-GB" b="1">
                <a:solidFill>
                  <a:srgbClr val="F2CFEE"/>
                </a:solidFill>
                <a:latin typeface="Poppins" panose="00000500000000000000" pitchFamily="2" charset="0"/>
                <a:cs typeface="Poppins" panose="00000500000000000000" pitchFamily="2" charset="0"/>
              </a:rPr>
              <a:t>Report incidents: </a:t>
            </a:r>
            <a:r>
              <a:rPr lang="en-GB">
                <a:latin typeface="Poppins" panose="00000500000000000000" pitchFamily="2" charset="0"/>
                <a:cs typeface="Poppins" panose="00000500000000000000" pitchFamily="2" charset="0"/>
              </a:rPr>
              <a:t>Report incidents quickly, even if you’re unsure or think someone else will. Mistakes happen, and early reporting helps reduce harm. Flag security processes that don’t work so they can be improved.</a:t>
            </a:r>
          </a:p>
        </p:txBody>
      </p:sp>
      <p:sp>
        <p:nvSpPr>
          <p:cNvPr id="2" name="Rectangle 1">
            <a:extLst>
              <a:ext uri="{FF2B5EF4-FFF2-40B4-BE49-F238E27FC236}">
                <a16:creationId xmlns:a16="http://schemas.microsoft.com/office/drawing/2014/main" id="{887D1B78-6DF4-A95C-E29B-FB6888AD8E40}"/>
              </a:ext>
            </a:extLst>
          </p:cNvPr>
          <p:cNvSpPr/>
          <p:nvPr/>
        </p:nvSpPr>
        <p:spPr>
          <a:xfrm>
            <a:off x="363260" y="825891"/>
            <a:ext cx="11465480" cy="659426"/>
          </a:xfrm>
          <a:prstGeom prst="rect">
            <a:avLst/>
          </a:prstGeom>
          <a:solidFill>
            <a:srgbClr val="000000">
              <a:alpha val="6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lang="en-GB" sz="2800" b="1">
                <a:latin typeface="Poppins SemiBold" panose="00000700000000000000" pitchFamily="2" charset="0"/>
                <a:cs typeface="Poppins SemiBold" panose="00000700000000000000" pitchFamily="2" charset="0"/>
              </a:rPr>
              <a:t>Internal Campaigns</a:t>
            </a:r>
          </a:p>
        </p:txBody>
      </p:sp>
    </p:spTree>
    <p:extLst>
      <p:ext uri="{BB962C8B-B14F-4D97-AF65-F5344CB8AC3E}">
        <p14:creationId xmlns:p14="http://schemas.microsoft.com/office/powerpoint/2010/main" val="35863888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429C8A-9C25-42F3-F4E9-8E9A610745B3}"/>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3393B707-7E5D-DB10-15D6-C9FADC989D41}"/>
              </a:ext>
            </a:extLst>
          </p:cNvPr>
          <p:cNvSpPr/>
          <p:nvPr/>
        </p:nvSpPr>
        <p:spPr>
          <a:xfrm>
            <a:off x="352425" y="1680381"/>
            <a:ext cx="11487150" cy="4349750"/>
          </a:xfrm>
          <a:prstGeom prst="rect">
            <a:avLst/>
          </a:prstGeom>
          <a:solidFill>
            <a:srgbClr val="000000">
              <a:alpha val="6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fontAlgn="base"/>
            <a:r>
              <a:rPr lang="en-GB" sz="7200">
                <a:latin typeface="Poppins" panose="00000500000000000000" pitchFamily="2" charset="0"/>
                <a:cs typeface="Poppins" panose="00000500000000000000" pitchFamily="2" charset="0"/>
              </a:rPr>
              <a:t>Thank You</a:t>
            </a:r>
          </a:p>
          <a:p>
            <a:pPr algn="ctr" fontAlgn="base"/>
            <a:endParaRPr lang="en-GB" sz="2000">
              <a:latin typeface="Poppins" panose="00000500000000000000" pitchFamily="2" charset="0"/>
              <a:cs typeface="Poppins" panose="00000500000000000000" pitchFamily="2" charset="0"/>
            </a:endParaRPr>
          </a:p>
          <a:p>
            <a:pPr algn="ctr" fontAlgn="base"/>
            <a:endParaRPr lang="en-GB" sz="2000">
              <a:latin typeface="Poppins" panose="00000500000000000000" pitchFamily="2" charset="0"/>
              <a:cs typeface="Poppins" panose="00000500000000000000" pitchFamily="2" charset="0"/>
            </a:endParaRPr>
          </a:p>
          <a:p>
            <a:pPr algn="ctr" fontAlgn="base"/>
            <a:endParaRPr lang="en-GB" sz="2000">
              <a:latin typeface="Poppins" panose="00000500000000000000" pitchFamily="2" charset="0"/>
              <a:cs typeface="Poppins" panose="00000500000000000000" pitchFamily="2" charset="0"/>
            </a:endParaRPr>
          </a:p>
          <a:p>
            <a:pPr algn="ctr" fontAlgn="base"/>
            <a:endParaRPr lang="en-GB" sz="2000">
              <a:latin typeface="Poppins" panose="00000500000000000000" pitchFamily="2" charset="0"/>
              <a:cs typeface="Poppins" panose="00000500000000000000" pitchFamily="2" charset="0"/>
            </a:endParaRPr>
          </a:p>
          <a:p>
            <a:pPr algn="ctr" fontAlgn="base"/>
            <a:r>
              <a:rPr lang="en-GB">
                <a:latin typeface="Poppins" panose="00000500000000000000" pitchFamily="2" charset="0"/>
                <a:cs typeface="Poppins" panose="00000500000000000000" pitchFamily="2" charset="0"/>
              </a:rPr>
              <a:t>For terms and conditions, please refer to the NCSC website:</a:t>
            </a:r>
          </a:p>
          <a:p>
            <a:pPr algn="ctr" fontAlgn="base"/>
            <a:r>
              <a:rPr lang="en-GB" u="sng">
                <a:solidFill>
                  <a:srgbClr val="F2CFEE"/>
                </a:solidFill>
                <a:latin typeface="Poppins" panose="00000500000000000000" pitchFamily="2" charset="0"/>
                <a:cs typeface="Poppins" panose="00000500000000000000" pitchFamily="2" charset="0"/>
                <a:hlinkClick r:id="rId2">
                  <a:extLst>
                    <a:ext uri="{A12FA001-AC4F-418D-AE19-62706E023703}">
                      <ahyp:hlinkClr xmlns:ahyp="http://schemas.microsoft.com/office/drawing/2018/hyperlinkcolor" val="tx"/>
                    </a:ext>
                  </a:extLst>
                </a:hlinkClick>
              </a:rPr>
              <a:t>Terms &amp; conditions - NCSC.GOV.UK</a:t>
            </a:r>
            <a:endParaRPr lang="en-GB">
              <a:solidFill>
                <a:srgbClr val="F2CFEE"/>
              </a:solidFill>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35815164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19DD7F-FB44-C3FE-E336-B11AE1A9DED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C0E59D6-C317-5EFA-B4BC-2F7B933EF64E}"/>
              </a:ext>
            </a:extLst>
          </p:cNvPr>
          <p:cNvSpPr>
            <a:spLocks noGrp="1"/>
          </p:cNvSpPr>
          <p:nvPr>
            <p:ph type="title"/>
          </p:nvPr>
        </p:nvSpPr>
        <p:spPr>
          <a:xfrm>
            <a:off x="3281864" y="1091135"/>
            <a:ext cx="1822071" cy="901211"/>
          </a:xfrm>
          <a:solidFill>
            <a:srgbClr val="000000">
              <a:alpha val="65098"/>
            </a:srgbClr>
          </a:solidFill>
        </p:spPr>
        <p:txBody>
          <a:bodyPr anchor="ctr"/>
          <a:lstStyle/>
          <a:p>
            <a:pPr algn="ctr"/>
            <a:r>
              <a:rPr lang="en-GB"/>
              <a:t>Index</a:t>
            </a:r>
          </a:p>
        </p:txBody>
      </p:sp>
      <p:sp>
        <p:nvSpPr>
          <p:cNvPr id="6" name="Text Placeholder 3">
            <a:extLst>
              <a:ext uri="{FF2B5EF4-FFF2-40B4-BE49-F238E27FC236}">
                <a16:creationId xmlns:a16="http://schemas.microsoft.com/office/drawing/2014/main" id="{53F1C482-297E-7DA3-B68B-C56E1FFD4E1A}"/>
              </a:ext>
            </a:extLst>
          </p:cNvPr>
          <p:cNvSpPr>
            <a:spLocks noGrp="1"/>
          </p:cNvSpPr>
          <p:nvPr>
            <p:ph type="body" sz="half" idx="2"/>
          </p:nvPr>
        </p:nvSpPr>
        <p:spPr>
          <a:xfrm>
            <a:off x="3281864" y="2257136"/>
            <a:ext cx="5628269" cy="3509729"/>
          </a:xfrm>
          <a:solidFill>
            <a:srgbClr val="000000">
              <a:alpha val="65098"/>
            </a:srgbClr>
          </a:solidFill>
        </p:spPr>
        <p:txBody>
          <a:bodyPr vert="horz" lIns="91440" tIns="45720" rIns="91440" bIns="45720" rtlCol="0" anchor="t">
            <a:normAutofit fontScale="92500" lnSpcReduction="10000"/>
          </a:bodyPr>
          <a:lstStyle/>
          <a:p>
            <a:pPr marL="342900" indent="-342900">
              <a:lnSpc>
                <a:spcPct val="150000"/>
              </a:lnSpc>
              <a:buClr>
                <a:srgbClr val="F2CFEE"/>
              </a:buClr>
              <a:buFont typeface="Poppins SemiBold" panose="00000700000000000000" pitchFamily="2" charset="0"/>
              <a:buChar char="&gt;"/>
            </a:pPr>
            <a:r>
              <a:rPr lang="en-GB" sz="2400">
                <a:solidFill>
                  <a:srgbClr val="F2CFEE"/>
                </a:solidFill>
                <a:latin typeface="Poppins"/>
                <a:cs typeface="Poppins"/>
                <a:hlinkClick r:id="rId2" action="ppaction://hlinksldjump">
                  <a:extLst>
                    <a:ext uri="{A12FA001-AC4F-418D-AE19-62706E023703}">
                      <ahyp:hlinkClr xmlns:ahyp="http://schemas.microsoft.com/office/drawing/2018/hyperlinkcolor" val="tx"/>
                    </a:ext>
                  </a:extLst>
                </a:hlinkClick>
              </a:rPr>
              <a:t>The Cyber context</a:t>
            </a:r>
            <a:endParaRPr lang="en-GB" sz="2400">
              <a:solidFill>
                <a:srgbClr val="F2CFEE"/>
              </a:solidFill>
              <a:latin typeface="Poppins" panose="00000500000000000000" pitchFamily="2" charset="0"/>
              <a:cs typeface="Poppins" panose="00000500000000000000" pitchFamily="2" charset="0"/>
            </a:endParaRPr>
          </a:p>
          <a:p>
            <a:pPr marL="342900" indent="-342900">
              <a:lnSpc>
                <a:spcPct val="150000"/>
              </a:lnSpc>
              <a:buClr>
                <a:srgbClr val="F2CFEE"/>
              </a:buClr>
              <a:buFont typeface="Poppins SemiBold" panose="00000700000000000000" pitchFamily="2" charset="0"/>
              <a:buChar char="&gt;"/>
            </a:pPr>
            <a:r>
              <a:rPr lang="en-GB" sz="2400">
                <a:solidFill>
                  <a:srgbClr val="F2CFEE"/>
                </a:solidFill>
                <a:latin typeface="Poppins"/>
                <a:cs typeface="Poppins"/>
                <a:hlinkClick r:id="rId3" action="ppaction://hlinksldjump">
                  <a:extLst>
                    <a:ext uri="{A12FA001-AC4F-418D-AE19-62706E023703}">
                      <ahyp:hlinkClr xmlns:ahyp="http://schemas.microsoft.com/office/drawing/2018/hyperlinkcolor" val="tx"/>
                    </a:ext>
                  </a:extLst>
                </a:hlinkClick>
              </a:rPr>
              <a:t>Help for your business</a:t>
            </a:r>
            <a:endParaRPr lang="en-GB" sz="2400">
              <a:solidFill>
                <a:srgbClr val="F2CFEE"/>
              </a:solidFill>
              <a:latin typeface="Poppins"/>
              <a:cs typeface="Poppins"/>
            </a:endParaRPr>
          </a:p>
          <a:p>
            <a:pPr marL="342900" indent="-342900">
              <a:lnSpc>
                <a:spcPct val="150000"/>
              </a:lnSpc>
              <a:buClr>
                <a:srgbClr val="F2CFEE"/>
              </a:buClr>
              <a:buFont typeface="Poppins SemiBold" panose="00000700000000000000" pitchFamily="2" charset="0"/>
              <a:buChar char="&gt;"/>
            </a:pPr>
            <a:r>
              <a:rPr lang="en-GB" sz="2400">
                <a:solidFill>
                  <a:srgbClr val="F2CFEE"/>
                </a:solidFill>
                <a:latin typeface="Poppins"/>
                <a:cs typeface="Poppins"/>
                <a:hlinkClick r:id="rId4" action="ppaction://hlinksldjump">
                  <a:extLst>
                    <a:ext uri="{A12FA001-AC4F-418D-AE19-62706E023703}">
                      <ahyp:hlinkClr xmlns:ahyp="http://schemas.microsoft.com/office/drawing/2018/hyperlinkcolor" val="tx"/>
                    </a:ext>
                  </a:extLst>
                </a:hlinkClick>
              </a:rPr>
              <a:t>Small businesses</a:t>
            </a:r>
            <a:endParaRPr lang="en-GB" sz="2400">
              <a:solidFill>
                <a:srgbClr val="F2CFEE"/>
              </a:solidFill>
              <a:latin typeface="Poppins"/>
              <a:cs typeface="Poppins"/>
            </a:endParaRPr>
          </a:p>
          <a:p>
            <a:pPr marL="342900" indent="-342900">
              <a:lnSpc>
                <a:spcPct val="150000"/>
              </a:lnSpc>
              <a:buClr>
                <a:srgbClr val="F2CFEE"/>
              </a:buClr>
              <a:buFont typeface="Poppins SemiBold" panose="00000700000000000000" pitchFamily="2" charset="0"/>
              <a:buChar char="&gt;"/>
            </a:pPr>
            <a:r>
              <a:rPr lang="en-GB" sz="2400">
                <a:solidFill>
                  <a:srgbClr val="F2CFEE"/>
                </a:solidFill>
                <a:latin typeface="Poppins"/>
                <a:cs typeface="Poppins"/>
                <a:hlinkClick r:id="rId5" action="ppaction://hlinksldjump">
                  <a:extLst>
                    <a:ext uri="{A12FA001-AC4F-418D-AE19-62706E023703}">
                      <ahyp:hlinkClr xmlns:ahyp="http://schemas.microsoft.com/office/drawing/2018/hyperlinkcolor" val="tx"/>
                    </a:ext>
                  </a:extLst>
                </a:hlinkClick>
              </a:rPr>
              <a:t>Large businesses </a:t>
            </a:r>
            <a:endParaRPr lang="en-GB" sz="2400">
              <a:solidFill>
                <a:srgbClr val="F2CFEE"/>
              </a:solidFill>
              <a:latin typeface="Poppins"/>
              <a:cs typeface="Poppins"/>
            </a:endParaRPr>
          </a:p>
          <a:p>
            <a:pPr marL="342900" indent="-342900">
              <a:lnSpc>
                <a:spcPct val="150000"/>
              </a:lnSpc>
              <a:buClr>
                <a:srgbClr val="F2CFEE"/>
              </a:buClr>
              <a:buFont typeface="Poppins SemiBold" panose="00000700000000000000" pitchFamily="2" charset="0"/>
              <a:buChar char="&gt;"/>
            </a:pPr>
            <a:r>
              <a:rPr lang="en-GB" sz="2400">
                <a:solidFill>
                  <a:srgbClr val="F2CFEE"/>
                </a:solidFill>
                <a:latin typeface="Poppins"/>
                <a:cs typeface="Poppins"/>
                <a:hlinkClick r:id="rId6" action="ppaction://hlinksldjump">
                  <a:extLst>
                    <a:ext uri="{A12FA001-AC4F-418D-AE19-62706E023703}">
                      <ahyp:hlinkClr xmlns:ahyp="http://schemas.microsoft.com/office/drawing/2018/hyperlinkcolor" val="tx"/>
                    </a:ext>
                  </a:extLst>
                </a:hlinkClick>
              </a:rPr>
              <a:t>Guidance for staff</a:t>
            </a:r>
            <a:endParaRPr lang="en-GB" sz="2400">
              <a:solidFill>
                <a:srgbClr val="F2CFEE"/>
              </a:solidFill>
              <a:latin typeface="Poppins"/>
              <a:cs typeface="Poppins"/>
            </a:endParaRPr>
          </a:p>
          <a:p>
            <a:pPr marL="342900" indent="-342900">
              <a:lnSpc>
                <a:spcPct val="150000"/>
              </a:lnSpc>
              <a:buClr>
                <a:srgbClr val="F2CFEE"/>
              </a:buClr>
              <a:buFont typeface="Poppins SemiBold" panose="00000700000000000000" pitchFamily="2" charset="0"/>
              <a:buChar char="&gt;"/>
            </a:pPr>
            <a:r>
              <a:rPr lang="en-GB" sz="2400">
                <a:solidFill>
                  <a:srgbClr val="F2CFEE"/>
                </a:solidFill>
                <a:latin typeface="Poppins"/>
                <a:cs typeface="Poppins"/>
                <a:hlinkClick r:id="rId7" action="ppaction://hlinksldjump">
                  <a:extLst>
                    <a:ext uri="{A12FA001-AC4F-418D-AE19-62706E023703}">
                      <ahyp:hlinkClr xmlns:ahyp="http://schemas.microsoft.com/office/drawing/2018/hyperlinkcolor" val="tx"/>
                    </a:ext>
                  </a:extLst>
                </a:hlinkClick>
              </a:rPr>
              <a:t>Assets</a:t>
            </a:r>
            <a:endParaRPr lang="en-GB" sz="2400">
              <a:solidFill>
                <a:srgbClr val="F2CFEE"/>
              </a:solidFill>
              <a:latin typeface="Poppins"/>
              <a:cs typeface="Poppins"/>
            </a:endParaRPr>
          </a:p>
        </p:txBody>
      </p:sp>
    </p:spTree>
    <p:extLst>
      <p:ext uri="{BB962C8B-B14F-4D97-AF65-F5344CB8AC3E}">
        <p14:creationId xmlns:p14="http://schemas.microsoft.com/office/powerpoint/2010/main" val="30383261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3A1639"/>
        </a:solidFill>
        <a:effectLst/>
      </p:bgPr>
    </p:bg>
    <p:spTree>
      <p:nvGrpSpPr>
        <p:cNvPr id="1" name="">
          <a:extLst>
            <a:ext uri="{FF2B5EF4-FFF2-40B4-BE49-F238E27FC236}">
              <a16:creationId xmlns:a16="http://schemas.microsoft.com/office/drawing/2014/main" id="{C61B1B68-BD2B-F32C-B323-4F77805AC47E}"/>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0063996B-CAE6-3146-081C-7A5035012A7D}"/>
              </a:ext>
            </a:extLst>
          </p:cNvPr>
          <p:cNvSpPr/>
          <p:nvPr/>
        </p:nvSpPr>
        <p:spPr>
          <a:xfrm>
            <a:off x="352425" y="1016000"/>
            <a:ext cx="11487150" cy="5308600"/>
          </a:xfrm>
          <a:prstGeom prst="rect">
            <a:avLst/>
          </a:prstGeom>
          <a:solidFill>
            <a:srgbClr val="000000">
              <a:alpha val="6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r>
              <a:rPr lang="en-GB">
                <a:latin typeface="Poppins"/>
                <a:cs typeface="Poppins"/>
              </a:rPr>
              <a:t>Throughout October, the National Cyber Security Centre will support Cyber Security Awareness Month by promoting practical, expert guidance to help UK businesses strengthen their cyber resilience and bolster their defences.</a:t>
            </a:r>
          </a:p>
          <a:p>
            <a:endParaRPr lang="en-GB">
              <a:latin typeface="Poppins" panose="00000500000000000000" pitchFamily="2" charset="0"/>
              <a:cs typeface="Poppins" panose="00000500000000000000" pitchFamily="2" charset="0"/>
            </a:endParaRPr>
          </a:p>
          <a:p>
            <a:r>
              <a:rPr lang="en-GB">
                <a:latin typeface="Poppins"/>
                <a:cs typeface="Poppins"/>
              </a:rPr>
              <a:t>This year’s global theme, </a:t>
            </a:r>
            <a:r>
              <a:rPr lang="en-GB">
                <a:solidFill>
                  <a:srgbClr val="F2CFEE"/>
                </a:solidFill>
                <a:latin typeface="Poppins"/>
                <a:cs typeface="Poppins"/>
              </a:rPr>
              <a:t>Secure Our World</a:t>
            </a:r>
            <a:r>
              <a:rPr lang="en-GB" b="1">
                <a:latin typeface="Poppins"/>
                <a:cs typeface="Poppins"/>
              </a:rPr>
              <a:t>, </a:t>
            </a:r>
            <a:r>
              <a:rPr lang="en-GB">
                <a:latin typeface="Poppins"/>
                <a:cs typeface="Poppins"/>
              </a:rPr>
              <a:t>highlights the importance of taking action to protect against evolving cyber threats. </a:t>
            </a:r>
          </a:p>
          <a:p>
            <a:endParaRPr lang="en-GB">
              <a:latin typeface="Poppins"/>
              <a:cs typeface="Poppins"/>
            </a:endParaRPr>
          </a:p>
          <a:p>
            <a:r>
              <a:rPr lang="en-GB">
                <a:latin typeface="Poppins"/>
                <a:cs typeface="Poppins"/>
              </a:rPr>
              <a:t>We’re encouraging organisations to act now by using our trusted tools and services, including</a:t>
            </a:r>
          </a:p>
          <a:p>
            <a:pPr marL="285750" indent="-285750">
              <a:buClr>
                <a:srgbClr val="F2CFEE"/>
              </a:buClr>
              <a:buFont typeface="Poppins SemiBold" panose="00000700000000000000" pitchFamily="2" charset="0"/>
              <a:buChar char="&gt;"/>
            </a:pPr>
            <a:r>
              <a:rPr lang="en-GB">
                <a:solidFill>
                  <a:srgbClr val="F2CFEE"/>
                </a:solidFill>
                <a:latin typeface="Poppins"/>
                <a:cs typeface="Poppins"/>
              </a:rPr>
              <a:t>Cyber Essentials</a:t>
            </a:r>
          </a:p>
          <a:p>
            <a:pPr marL="285750" indent="-285750">
              <a:buClr>
                <a:srgbClr val="F2CFEE"/>
              </a:buClr>
              <a:buFont typeface="Poppins SemiBold" panose="00000700000000000000" pitchFamily="2" charset="0"/>
              <a:buChar char="&gt;"/>
            </a:pPr>
            <a:r>
              <a:rPr lang="en-GB">
                <a:solidFill>
                  <a:srgbClr val="F2CFEE"/>
                </a:solidFill>
                <a:latin typeface="Poppins"/>
                <a:cs typeface="Poppins"/>
              </a:rPr>
              <a:t>Cyber Action Toolkit</a:t>
            </a:r>
          </a:p>
          <a:p>
            <a:pPr marL="285750" indent="-285750">
              <a:buClr>
                <a:srgbClr val="F2CFEE"/>
              </a:buClr>
              <a:buFont typeface="Poppins SemiBold" panose="00000700000000000000" pitchFamily="2" charset="0"/>
              <a:buChar char="&gt;"/>
            </a:pPr>
            <a:r>
              <a:rPr lang="en-GB">
                <a:solidFill>
                  <a:srgbClr val="F2CFEE"/>
                </a:solidFill>
                <a:latin typeface="Poppins"/>
                <a:cs typeface="Poppins"/>
              </a:rPr>
              <a:t>Cyber Governance for Boards</a:t>
            </a:r>
          </a:p>
          <a:p>
            <a:pPr marL="285750" indent="-285750">
              <a:buClr>
                <a:srgbClr val="F2CFEE"/>
              </a:buClr>
              <a:buFont typeface="Poppins SemiBold" panose="00000700000000000000" pitchFamily="2" charset="0"/>
              <a:buChar char="&gt;"/>
            </a:pPr>
            <a:r>
              <a:rPr lang="en-GB">
                <a:solidFill>
                  <a:srgbClr val="F2CFEE"/>
                </a:solidFill>
                <a:latin typeface="Poppins"/>
                <a:cs typeface="Poppins"/>
              </a:rPr>
              <a:t>Early Warning </a:t>
            </a:r>
          </a:p>
          <a:p>
            <a:pPr marL="285750" indent="-285750">
              <a:buClr>
                <a:srgbClr val="F2CFEE"/>
              </a:buClr>
              <a:buFont typeface="Poppins SemiBold" panose="00000700000000000000" pitchFamily="2" charset="0"/>
              <a:buChar char="&gt;"/>
            </a:pPr>
            <a:r>
              <a:rPr lang="en-GB">
                <a:solidFill>
                  <a:srgbClr val="F2CFEE"/>
                </a:solidFill>
                <a:latin typeface="Poppins"/>
                <a:cs typeface="Poppins"/>
              </a:rPr>
              <a:t>Assured Services</a:t>
            </a:r>
          </a:p>
          <a:p>
            <a:endParaRPr lang="en-GB">
              <a:latin typeface="Poppins" panose="00000500000000000000" pitchFamily="2" charset="0"/>
              <a:cs typeface="Poppins" panose="00000500000000000000" pitchFamily="2" charset="0"/>
            </a:endParaRPr>
          </a:p>
          <a:p>
            <a:r>
              <a:rPr lang="en-GB">
                <a:latin typeface="Poppins"/>
                <a:cs typeface="Poppins"/>
              </a:rPr>
              <a:t>The campaign will be delivered through coordinated communications moments using social channels including LinkedIn, Instagram, Facebook, Bluesky, Threads and X. </a:t>
            </a:r>
          </a:p>
          <a:p>
            <a:endParaRPr lang="en-GB">
              <a:latin typeface="Poppins"/>
              <a:cs typeface="Poppins"/>
            </a:endParaRPr>
          </a:p>
          <a:p>
            <a:r>
              <a:rPr lang="en-GB">
                <a:latin typeface="Poppins"/>
                <a:cs typeface="Poppins"/>
              </a:rPr>
              <a:t>We invite you to help amplify this campaign by sharing our messaging with your customers, stakeholders, and networks. </a:t>
            </a:r>
          </a:p>
        </p:txBody>
      </p:sp>
    </p:spTree>
    <p:extLst>
      <p:ext uri="{BB962C8B-B14F-4D97-AF65-F5344CB8AC3E}">
        <p14:creationId xmlns:p14="http://schemas.microsoft.com/office/powerpoint/2010/main" val="25568018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E984FF-9384-11E4-9C6F-44C461B36836}"/>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7A21FCEE-4C21-E334-C33E-7300A2B49BCE}"/>
              </a:ext>
            </a:extLst>
          </p:cNvPr>
          <p:cNvSpPr/>
          <p:nvPr/>
        </p:nvSpPr>
        <p:spPr>
          <a:xfrm>
            <a:off x="352424" y="1863176"/>
            <a:ext cx="11487150" cy="4387850"/>
          </a:xfrm>
          <a:prstGeom prst="rect">
            <a:avLst/>
          </a:prstGeom>
          <a:solidFill>
            <a:srgbClr val="000000">
              <a:alpha val="7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285750" indent="-285750">
              <a:buClr>
                <a:srgbClr val="F2CFEE"/>
              </a:buClr>
              <a:buFont typeface="Poppins SemiBold" panose="00000700000000000000" pitchFamily="2" charset="0"/>
              <a:buChar char="&gt;"/>
            </a:pPr>
            <a:r>
              <a:rPr lang="en-GB">
                <a:solidFill>
                  <a:srgbClr val="F2CFEE"/>
                </a:solidFill>
                <a:latin typeface="Poppins"/>
                <a:cs typeface="Poppins"/>
              </a:rPr>
              <a:t>74% of large, 67% of medium and 42% of small businesses reported experiencing a cyber breach or attack</a:t>
            </a:r>
            <a:r>
              <a:rPr lang="en-GB" baseline="30000">
                <a:solidFill>
                  <a:srgbClr val="F2CFEE"/>
                </a:solidFill>
                <a:latin typeface="Poppins"/>
                <a:cs typeface="Poppins"/>
              </a:rPr>
              <a:t>1</a:t>
            </a:r>
            <a:r>
              <a:rPr lang="en-GB">
                <a:solidFill>
                  <a:srgbClr val="F2CFEE"/>
                </a:solidFill>
                <a:latin typeface="Poppins"/>
                <a:cs typeface="Poppins"/>
              </a:rPr>
              <a:t> </a:t>
            </a:r>
            <a:r>
              <a:rPr lang="en-GB">
                <a:latin typeface="Poppins"/>
                <a:cs typeface="Poppins"/>
              </a:rPr>
              <a:t>in the past year. Phishing remains the most common and disruptive threat, often requiring significant time and resource to investigate and manage. Businesses are increasingly aware of evolving tactics like AI impersonation, which are becoming more sophisticated and harder to detect. </a:t>
            </a:r>
          </a:p>
          <a:p>
            <a:pPr marL="285750" indent="-285750">
              <a:buClr>
                <a:srgbClr val="F2CFEE"/>
              </a:buClr>
              <a:buFont typeface="Poppins SemiBold" panose="00000700000000000000" pitchFamily="2" charset="0"/>
              <a:buChar char="&gt;"/>
            </a:pPr>
            <a:endParaRPr lang="en-GB">
              <a:latin typeface="Poppins" panose="00000500000000000000" pitchFamily="2" charset="0"/>
              <a:cs typeface="Poppins" panose="00000500000000000000" pitchFamily="2" charset="0"/>
            </a:endParaRPr>
          </a:p>
          <a:p>
            <a:pPr marL="285750" indent="-285750">
              <a:buClr>
                <a:srgbClr val="F2CFEE"/>
              </a:buClr>
              <a:buFont typeface="Poppins SemiBold" panose="00000700000000000000" pitchFamily="2" charset="0"/>
              <a:buChar char="&gt;"/>
            </a:pPr>
            <a:r>
              <a:rPr lang="en-GB">
                <a:solidFill>
                  <a:schemeClr val="bg1"/>
                </a:solidFill>
                <a:latin typeface="Poppins"/>
                <a:cs typeface="Poppins"/>
              </a:rPr>
              <a:t>The financial cost can be severe. IBM’s </a:t>
            </a:r>
            <a:r>
              <a:rPr lang="en-GB">
                <a:latin typeface="Poppins"/>
                <a:cs typeface="Poppins"/>
              </a:rPr>
              <a:t>X-Force 2025 Threat Intelligence Index notes that </a:t>
            </a:r>
            <a:r>
              <a:rPr lang="en-GB">
                <a:solidFill>
                  <a:srgbClr val="F2CFEE"/>
                </a:solidFill>
                <a:latin typeface="Poppins"/>
                <a:cs typeface="Poppins"/>
              </a:rPr>
              <a:t>the UK is the most targeted European country for cyber attacks in Europe</a:t>
            </a:r>
            <a:r>
              <a:rPr lang="en-GB" baseline="30000">
                <a:solidFill>
                  <a:srgbClr val="F2CFEE"/>
                </a:solidFill>
                <a:latin typeface="Poppins"/>
                <a:cs typeface="Poppins"/>
              </a:rPr>
              <a:t>2</a:t>
            </a:r>
            <a:r>
              <a:rPr lang="en-GB">
                <a:solidFill>
                  <a:srgbClr val="F2CFEE"/>
                </a:solidFill>
                <a:latin typeface="Poppins"/>
                <a:cs typeface="Poppins"/>
              </a:rPr>
              <a:t>.  </a:t>
            </a:r>
            <a:r>
              <a:rPr lang="en-GB">
                <a:solidFill>
                  <a:schemeClr val="bg1"/>
                </a:solidFill>
                <a:latin typeface="Poppins"/>
                <a:cs typeface="Poppins"/>
              </a:rPr>
              <a:t>The recent cyber incident at Marks and Spencer has reportedly cost ~£300million.</a:t>
            </a:r>
            <a:endParaRPr lang="en-GB">
              <a:latin typeface="Poppins"/>
              <a:cs typeface="Poppins"/>
            </a:endParaRPr>
          </a:p>
          <a:p>
            <a:pPr marL="285750" indent="-285750">
              <a:buClr>
                <a:srgbClr val="F2CFEE"/>
              </a:buClr>
              <a:buFont typeface="Poppins SemiBold" panose="00000700000000000000" pitchFamily="2" charset="0"/>
              <a:buChar char="&gt;"/>
            </a:pPr>
            <a:endParaRPr lang="en-GB" b="1">
              <a:latin typeface="Poppins" panose="00000500000000000000" pitchFamily="2" charset="0"/>
              <a:cs typeface="Poppins" panose="00000500000000000000" pitchFamily="2" charset="0"/>
            </a:endParaRPr>
          </a:p>
          <a:p>
            <a:pPr marL="285750" indent="-285750">
              <a:buClr>
                <a:srgbClr val="F2CFEE"/>
              </a:buClr>
              <a:buFont typeface="Poppins SemiBold" panose="00000700000000000000" pitchFamily="2" charset="0"/>
              <a:buChar char="&gt;"/>
            </a:pPr>
            <a:r>
              <a:rPr lang="en-GB">
                <a:latin typeface="Poppins"/>
                <a:cs typeface="Poppins"/>
              </a:rPr>
              <a:t>The NCSC’s mission is to make the UK the safest place to live and work online so that everyone – whether at work or at home – can navigate the cyber landscape safely and with confidence. Our tools and NCSC-recognised industry services are available to support organisations of </a:t>
            </a:r>
            <a:r>
              <a:rPr lang="en-GB">
                <a:solidFill>
                  <a:srgbClr val="F2CFEE"/>
                </a:solidFill>
                <a:latin typeface="Poppins"/>
                <a:cs typeface="Poppins"/>
              </a:rPr>
              <a:t>all sizes, in every sector. </a:t>
            </a:r>
          </a:p>
        </p:txBody>
      </p:sp>
      <p:sp>
        <p:nvSpPr>
          <p:cNvPr id="5" name="Rectangle 4">
            <a:extLst>
              <a:ext uri="{FF2B5EF4-FFF2-40B4-BE49-F238E27FC236}">
                <a16:creationId xmlns:a16="http://schemas.microsoft.com/office/drawing/2014/main" id="{78F755F5-68A1-AA3A-A50B-AEB3BC866186}"/>
              </a:ext>
            </a:extLst>
          </p:cNvPr>
          <p:cNvSpPr/>
          <p:nvPr/>
        </p:nvSpPr>
        <p:spPr>
          <a:xfrm>
            <a:off x="352424" y="950660"/>
            <a:ext cx="11487150" cy="767972"/>
          </a:xfrm>
          <a:prstGeom prst="rect">
            <a:avLst/>
          </a:prstGeom>
          <a:solidFill>
            <a:srgbClr val="000000">
              <a:alpha val="7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800">
                <a:solidFill>
                  <a:schemeClr val="bg1"/>
                </a:solidFill>
                <a:latin typeface="Poppins SemiBold" panose="00000700000000000000" pitchFamily="2" charset="0"/>
                <a:cs typeface="Poppins SemiBold" panose="00000700000000000000" pitchFamily="2" charset="0"/>
              </a:rPr>
              <a:t>Cyber attacks are widespread and rising in sophistication</a:t>
            </a:r>
          </a:p>
        </p:txBody>
      </p:sp>
      <p:sp>
        <p:nvSpPr>
          <p:cNvPr id="2" name="TextBox 1">
            <a:extLst>
              <a:ext uri="{FF2B5EF4-FFF2-40B4-BE49-F238E27FC236}">
                <a16:creationId xmlns:a16="http://schemas.microsoft.com/office/drawing/2014/main" id="{693C4A9C-C73E-FEF0-BC19-3D77A33D6708}"/>
              </a:ext>
            </a:extLst>
          </p:cNvPr>
          <p:cNvSpPr txBox="1"/>
          <p:nvPr/>
        </p:nvSpPr>
        <p:spPr>
          <a:xfrm>
            <a:off x="285749" y="6316114"/>
            <a:ext cx="11487150" cy="430887"/>
          </a:xfrm>
          <a:prstGeom prst="rect">
            <a:avLst/>
          </a:prstGeom>
          <a:noFill/>
        </p:spPr>
        <p:txBody>
          <a:bodyPr wrap="square" rtlCol="0">
            <a:spAutoFit/>
          </a:bodyPr>
          <a:lstStyle/>
          <a:p>
            <a:r>
              <a:rPr lang="en-GB" sz="1100">
                <a:solidFill>
                  <a:schemeClr val="bg1"/>
                </a:solidFill>
                <a:latin typeface="Poppins" panose="00000500000000000000" pitchFamily="2" charset="0"/>
                <a:cs typeface="Poppins" panose="00000500000000000000" pitchFamily="2" charset="0"/>
              </a:rPr>
              <a:t>Source:   1 </a:t>
            </a:r>
            <a:r>
              <a:rPr lang="en-GB" sz="1100">
                <a:solidFill>
                  <a:schemeClr val="bg1"/>
                </a:solidFill>
                <a:latin typeface="Poppins" panose="00000500000000000000" pitchFamily="2" charset="0"/>
                <a:cs typeface="Poppins" panose="00000500000000000000" pitchFamily="2" charset="0"/>
                <a:hlinkClick r:id="rId2">
                  <a:extLst>
                    <a:ext uri="{A12FA001-AC4F-418D-AE19-62706E023703}">
                      <ahyp:hlinkClr xmlns:ahyp="http://schemas.microsoft.com/office/drawing/2018/hyperlinkcolor" val="tx"/>
                    </a:ext>
                  </a:extLst>
                </a:hlinkClick>
              </a:rPr>
              <a:t>Cyber security breaches survey 2025 - GOV.UK</a:t>
            </a:r>
            <a:r>
              <a:rPr lang="en-GB" sz="1100">
                <a:solidFill>
                  <a:schemeClr val="bg1"/>
                </a:solidFill>
                <a:latin typeface="Poppins" panose="00000500000000000000" pitchFamily="2" charset="0"/>
                <a:cs typeface="Poppins" panose="00000500000000000000" pitchFamily="2" charset="0"/>
              </a:rPr>
              <a:t>  2. </a:t>
            </a:r>
            <a:r>
              <a:rPr lang="en-GB" sz="1100">
                <a:solidFill>
                  <a:schemeClr val="bg1"/>
                </a:solidFill>
                <a:latin typeface="Poppins"/>
                <a:cs typeface="Poppins"/>
                <a:hlinkClick r:id="rId3">
                  <a:extLst>
                    <a:ext uri="{A12FA001-AC4F-418D-AE19-62706E023703}">
                      <ahyp:hlinkClr xmlns:ahyp="http://schemas.microsoft.com/office/drawing/2018/hyperlinkcolor" val="tx"/>
                    </a:ext>
                  </a:extLst>
                </a:hlinkClick>
              </a:rPr>
              <a:t>IBM’s X-Force 2025 Threat Intelligence Index </a:t>
            </a:r>
            <a:endParaRPr lang="en-GB" sz="1100">
              <a:solidFill>
                <a:schemeClr val="bg1"/>
              </a:solidFill>
              <a:latin typeface="Poppins" panose="00000500000000000000" pitchFamily="2" charset="0"/>
              <a:cs typeface="Poppins" panose="00000500000000000000" pitchFamily="2" charset="0"/>
            </a:endParaRPr>
          </a:p>
          <a:p>
            <a:r>
              <a:rPr lang="en-GB" sz="1100">
                <a:solidFill>
                  <a:schemeClr val="bg1"/>
                </a:solidFill>
                <a:latin typeface="Poppins" panose="00000500000000000000" pitchFamily="2" charset="0"/>
                <a:cs typeface="Poppins" panose="00000500000000000000" pitchFamily="2" charset="0"/>
              </a:rPr>
              <a:t>                </a:t>
            </a:r>
          </a:p>
        </p:txBody>
      </p:sp>
    </p:spTree>
    <p:extLst>
      <p:ext uri="{BB962C8B-B14F-4D97-AF65-F5344CB8AC3E}">
        <p14:creationId xmlns:p14="http://schemas.microsoft.com/office/powerpoint/2010/main" val="39348000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EEA320C-BC38-BFAE-1C38-2CD8CB57B981}"/>
              </a:ext>
            </a:extLst>
          </p:cNvPr>
          <p:cNvSpPr/>
          <p:nvPr/>
        </p:nvSpPr>
        <p:spPr>
          <a:xfrm>
            <a:off x="8110765" y="2092036"/>
            <a:ext cx="3717975" cy="4207742"/>
          </a:xfrm>
          <a:prstGeom prst="rect">
            <a:avLst/>
          </a:prstGeom>
          <a:solidFill>
            <a:srgbClr val="000000">
              <a:alpha val="6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lang="en-GB" sz="2400" b="1">
              <a:solidFill>
                <a:srgbClr val="33CCFF"/>
              </a:solidFill>
              <a:latin typeface="Poppins" panose="00000500000000000000" pitchFamily="2" charset="0"/>
              <a:cs typeface="Poppins" panose="00000500000000000000" pitchFamily="2" charset="0"/>
            </a:endParaRPr>
          </a:p>
          <a:p>
            <a:pPr algn="ctr"/>
            <a:r>
              <a:rPr lang="en-GB" sz="2400" b="1">
                <a:solidFill>
                  <a:srgbClr val="F2CFEE"/>
                </a:solidFill>
                <a:latin typeface="Poppins" panose="00000500000000000000" pitchFamily="2" charset="0"/>
                <a:cs typeface="Poppins" panose="00000500000000000000" pitchFamily="2" charset="0"/>
              </a:rPr>
              <a:t>Co-branding</a:t>
            </a:r>
          </a:p>
          <a:p>
            <a:pPr algn="ctr"/>
            <a:endParaRPr lang="en-GB" sz="2400" b="1">
              <a:latin typeface="Poppins" panose="00000500000000000000" pitchFamily="2" charset="0"/>
              <a:cs typeface="Poppins" panose="00000500000000000000" pitchFamily="2" charset="0"/>
            </a:endParaRPr>
          </a:p>
          <a:p>
            <a:pPr algn="ctr"/>
            <a:r>
              <a:rPr lang="en-GB">
                <a:latin typeface="Poppins" panose="00000500000000000000" pitchFamily="2" charset="0"/>
                <a:cs typeface="Poppins" panose="00000500000000000000" pitchFamily="2" charset="0"/>
              </a:rPr>
              <a:t>If you would like to co-brand the assets with your own logo, please contact our External Affairs team:</a:t>
            </a:r>
          </a:p>
          <a:p>
            <a:pPr algn="ctr"/>
            <a:endParaRPr lang="en-GB" sz="2000">
              <a:latin typeface="Poppins" panose="00000500000000000000" pitchFamily="2" charset="0"/>
              <a:cs typeface="Poppins" panose="00000500000000000000" pitchFamily="2" charset="0"/>
            </a:endParaRPr>
          </a:p>
          <a:p>
            <a:pPr algn="ctr"/>
            <a:r>
              <a:rPr lang="en-GB">
                <a:solidFill>
                  <a:srgbClr val="F2CFEE"/>
                </a:solidFill>
                <a:latin typeface="Poppins" panose="00000500000000000000" pitchFamily="2" charset="0"/>
                <a:cs typeface="Poppins" panose="00000500000000000000" pitchFamily="2" charset="0"/>
                <a:hlinkClick r:id="rId2">
                  <a:extLst>
                    <a:ext uri="{A12FA001-AC4F-418D-AE19-62706E023703}">
                      <ahyp:hlinkClr xmlns:ahyp="http://schemas.microsoft.com/office/drawing/2018/hyperlinkcolor" val="tx"/>
                    </a:ext>
                  </a:extLst>
                </a:hlinkClick>
              </a:rPr>
              <a:t>externalaffairs@ncsc.gov.uk</a:t>
            </a:r>
            <a:r>
              <a:rPr lang="en-GB">
                <a:solidFill>
                  <a:srgbClr val="F2CFEE"/>
                </a:solidFill>
                <a:latin typeface="Poppins" panose="00000500000000000000" pitchFamily="2" charset="0"/>
                <a:cs typeface="Poppins" panose="00000500000000000000" pitchFamily="2" charset="0"/>
              </a:rPr>
              <a:t> </a:t>
            </a:r>
          </a:p>
        </p:txBody>
      </p:sp>
      <p:sp>
        <p:nvSpPr>
          <p:cNvPr id="6" name="Rectangle 5">
            <a:extLst>
              <a:ext uri="{FF2B5EF4-FFF2-40B4-BE49-F238E27FC236}">
                <a16:creationId xmlns:a16="http://schemas.microsoft.com/office/drawing/2014/main" id="{E87F620B-412C-E9A2-E923-ECE86B8709B2}"/>
              </a:ext>
            </a:extLst>
          </p:cNvPr>
          <p:cNvSpPr/>
          <p:nvPr/>
        </p:nvSpPr>
        <p:spPr>
          <a:xfrm>
            <a:off x="4232730" y="2092036"/>
            <a:ext cx="3724274" cy="4207742"/>
          </a:xfrm>
          <a:prstGeom prst="rect">
            <a:avLst/>
          </a:prstGeom>
          <a:solidFill>
            <a:srgbClr val="000000">
              <a:alpha val="6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lang="en-GB" sz="2400" b="1">
              <a:solidFill>
                <a:srgbClr val="33CCFF"/>
              </a:solidFill>
              <a:latin typeface="Poppins" panose="00000500000000000000" pitchFamily="2" charset="0"/>
              <a:cs typeface="Poppins" panose="00000500000000000000" pitchFamily="2" charset="0"/>
            </a:endParaRPr>
          </a:p>
          <a:p>
            <a:pPr algn="ctr"/>
            <a:r>
              <a:rPr lang="en-GB" sz="2400" b="1">
                <a:solidFill>
                  <a:srgbClr val="F2CFEE"/>
                </a:solidFill>
                <a:latin typeface="Poppins" panose="00000500000000000000" pitchFamily="2" charset="0"/>
                <a:cs typeface="Poppins" panose="00000500000000000000" pitchFamily="2" charset="0"/>
              </a:rPr>
              <a:t>Owned channels</a:t>
            </a:r>
          </a:p>
          <a:p>
            <a:pPr algn="ctr"/>
            <a:endParaRPr lang="en-GB" sz="2400" b="1">
              <a:latin typeface="Poppins" panose="00000500000000000000" pitchFamily="2" charset="0"/>
              <a:cs typeface="Poppins" panose="00000500000000000000" pitchFamily="2" charset="0"/>
            </a:endParaRPr>
          </a:p>
          <a:p>
            <a:pPr algn="ctr"/>
            <a:r>
              <a:rPr lang="en-GB">
                <a:latin typeface="Poppins" panose="00000500000000000000" pitchFamily="2" charset="0"/>
                <a:cs typeface="Poppins" panose="00000500000000000000" pitchFamily="2" charset="0"/>
              </a:rPr>
              <a:t>Include a short article or message in newsletters, bulletins, or stakeholder updates. </a:t>
            </a:r>
          </a:p>
          <a:p>
            <a:pPr algn="ctr"/>
            <a:endParaRPr lang="en-GB">
              <a:latin typeface="Poppins" panose="00000500000000000000" pitchFamily="2" charset="0"/>
              <a:cs typeface="Poppins" panose="00000500000000000000" pitchFamily="2" charset="0"/>
            </a:endParaRPr>
          </a:p>
          <a:p>
            <a:pPr algn="ctr"/>
            <a:r>
              <a:rPr lang="en-GB">
                <a:latin typeface="Poppins" panose="00000500000000000000" pitchFamily="2" charset="0"/>
                <a:cs typeface="Poppins" panose="00000500000000000000" pitchFamily="2" charset="0"/>
              </a:rPr>
              <a:t>Link to NCSC guidance and tools relevant to your audience.</a:t>
            </a:r>
          </a:p>
        </p:txBody>
      </p:sp>
      <p:sp>
        <p:nvSpPr>
          <p:cNvPr id="7" name="Rectangle 6">
            <a:extLst>
              <a:ext uri="{FF2B5EF4-FFF2-40B4-BE49-F238E27FC236}">
                <a16:creationId xmlns:a16="http://schemas.microsoft.com/office/drawing/2014/main" id="{CD4210E8-1BAA-1459-AA61-C749FB108D04}"/>
              </a:ext>
            </a:extLst>
          </p:cNvPr>
          <p:cNvSpPr/>
          <p:nvPr/>
        </p:nvSpPr>
        <p:spPr>
          <a:xfrm>
            <a:off x="363260" y="2092036"/>
            <a:ext cx="3715708" cy="4207742"/>
          </a:xfrm>
          <a:prstGeom prst="rect">
            <a:avLst/>
          </a:prstGeom>
          <a:solidFill>
            <a:srgbClr val="000000">
              <a:alpha val="6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ctr"/>
            <a:endParaRPr lang="en-GB" sz="2400" b="1">
              <a:solidFill>
                <a:srgbClr val="33CCFF"/>
              </a:solidFill>
              <a:latin typeface="Poppins" panose="00000500000000000000" pitchFamily="2" charset="0"/>
              <a:cs typeface="Poppins" panose="00000500000000000000" pitchFamily="2" charset="0"/>
            </a:endParaRPr>
          </a:p>
          <a:p>
            <a:pPr algn="ctr"/>
            <a:r>
              <a:rPr lang="en-GB" sz="2400" b="1">
                <a:solidFill>
                  <a:srgbClr val="F2CFEE"/>
                </a:solidFill>
                <a:latin typeface="Poppins" panose="00000500000000000000" pitchFamily="2" charset="0"/>
                <a:cs typeface="Poppins" panose="00000500000000000000" pitchFamily="2" charset="0"/>
              </a:rPr>
              <a:t>Social media</a:t>
            </a:r>
          </a:p>
          <a:p>
            <a:pPr algn="ctr"/>
            <a:endParaRPr lang="en-GB" sz="2000" b="1">
              <a:latin typeface="Poppins" panose="00000500000000000000" pitchFamily="2" charset="0"/>
              <a:cs typeface="Poppins" panose="00000500000000000000" pitchFamily="2" charset="0"/>
            </a:endParaRPr>
          </a:p>
          <a:p>
            <a:pPr algn="ctr"/>
            <a:r>
              <a:rPr lang="en-GB">
                <a:latin typeface="Poppins" panose="00000500000000000000" pitchFamily="2" charset="0"/>
                <a:cs typeface="Poppins" panose="00000500000000000000" pitchFamily="2" charset="0"/>
              </a:rPr>
              <a:t>Share or comment on the NCSC’s content. Use the suggested copy and hashtags provided in this pack. </a:t>
            </a:r>
          </a:p>
          <a:p>
            <a:pPr algn="ctr"/>
            <a:endParaRPr lang="en-GB" sz="2000">
              <a:latin typeface="Poppins" panose="00000500000000000000" pitchFamily="2" charset="0"/>
              <a:cs typeface="Poppins" panose="00000500000000000000" pitchFamily="2" charset="0"/>
            </a:endParaRPr>
          </a:p>
          <a:p>
            <a:pPr algn="ctr"/>
            <a:r>
              <a:rPr lang="en-GB" sz="2000">
                <a:latin typeface="Poppins" panose="00000500000000000000" pitchFamily="2" charset="0"/>
                <a:cs typeface="Poppins" panose="00000500000000000000" pitchFamily="2" charset="0"/>
              </a:rPr>
              <a:t>Tag NCSC and use the hashtag:</a:t>
            </a:r>
            <a:br>
              <a:rPr lang="en-GB" sz="2000">
                <a:latin typeface="Poppins" panose="00000500000000000000" pitchFamily="2" charset="0"/>
                <a:cs typeface="Poppins" panose="00000500000000000000" pitchFamily="2" charset="0"/>
              </a:rPr>
            </a:br>
            <a:endParaRPr lang="en-GB" sz="2000">
              <a:latin typeface="Poppins" panose="00000500000000000000" pitchFamily="2" charset="0"/>
              <a:cs typeface="Poppins" panose="00000500000000000000" pitchFamily="2" charset="0"/>
            </a:endParaRPr>
          </a:p>
          <a:p>
            <a:pPr algn="ctr"/>
            <a:r>
              <a:rPr lang="en-GB" sz="2000">
                <a:solidFill>
                  <a:schemeClr val="tx1"/>
                </a:solidFill>
                <a:highlight>
                  <a:srgbClr val="F2CFEE"/>
                </a:highlight>
                <a:latin typeface="Poppins" panose="00000500000000000000" pitchFamily="2" charset="0"/>
                <a:cs typeface="Poppins" panose="00000500000000000000" pitchFamily="2" charset="0"/>
              </a:rPr>
              <a:t>#CyberMonth2025</a:t>
            </a:r>
          </a:p>
          <a:p>
            <a:pPr algn="ctr"/>
            <a:endParaRPr lang="en-GB" sz="2400">
              <a:solidFill>
                <a:schemeClr val="bg1"/>
              </a:solidFill>
              <a:latin typeface="Poppins" panose="00000500000000000000" pitchFamily="2" charset="0"/>
              <a:cs typeface="Poppins" panose="00000500000000000000" pitchFamily="2" charset="0"/>
            </a:endParaRPr>
          </a:p>
        </p:txBody>
      </p:sp>
      <p:sp>
        <p:nvSpPr>
          <p:cNvPr id="2" name="Rectangle 1">
            <a:extLst>
              <a:ext uri="{FF2B5EF4-FFF2-40B4-BE49-F238E27FC236}">
                <a16:creationId xmlns:a16="http://schemas.microsoft.com/office/drawing/2014/main" id="{DABC8E63-D307-3431-388E-77E46C9C17E3}"/>
              </a:ext>
            </a:extLst>
          </p:cNvPr>
          <p:cNvSpPr/>
          <p:nvPr/>
        </p:nvSpPr>
        <p:spPr>
          <a:xfrm>
            <a:off x="352423" y="950660"/>
            <a:ext cx="11476891" cy="767972"/>
          </a:xfrm>
          <a:prstGeom prst="rect">
            <a:avLst/>
          </a:prstGeom>
          <a:solidFill>
            <a:srgbClr val="000000">
              <a:alpha val="65098"/>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800">
                <a:solidFill>
                  <a:schemeClr val="bg1"/>
                </a:solidFill>
                <a:latin typeface="Poppins SemiBold" panose="00000700000000000000" pitchFamily="2" charset="0"/>
                <a:cs typeface="Poppins SemiBold" panose="00000700000000000000" pitchFamily="2" charset="0"/>
              </a:rPr>
              <a:t>How you can support Cyber Security Awareness Month</a:t>
            </a:r>
          </a:p>
        </p:txBody>
      </p:sp>
    </p:spTree>
    <p:extLst>
      <p:ext uri="{BB962C8B-B14F-4D97-AF65-F5344CB8AC3E}">
        <p14:creationId xmlns:p14="http://schemas.microsoft.com/office/powerpoint/2010/main" val="17022739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8B36AB-2322-C3D5-6CD4-6963D6ED6C31}"/>
            </a:ext>
          </a:extLst>
        </p:cNvPr>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87479D55-8B18-6DEB-8907-41258A23FF85}"/>
              </a:ext>
            </a:extLst>
          </p:cNvPr>
          <p:cNvCxnSpPr>
            <a:cxnSpLocks/>
          </p:cNvCxnSpPr>
          <p:nvPr/>
        </p:nvCxnSpPr>
        <p:spPr>
          <a:xfrm>
            <a:off x="461596" y="4996792"/>
            <a:ext cx="11289323" cy="0"/>
          </a:xfrm>
          <a:prstGeom prst="line">
            <a:avLst/>
          </a:prstGeom>
          <a:ln>
            <a:solidFill>
              <a:srgbClr val="3A1639"/>
            </a:solidFill>
            <a:headEnd type="oval" w="med" len="med"/>
            <a:tailEnd type="oval" w="med" len="med"/>
          </a:ln>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7E63EFE9-5C4F-8707-720D-081564887C4E}"/>
              </a:ext>
            </a:extLst>
          </p:cNvPr>
          <p:cNvSpPr txBox="1"/>
          <p:nvPr/>
        </p:nvSpPr>
        <p:spPr>
          <a:xfrm>
            <a:off x="352422" y="2232210"/>
            <a:ext cx="11476892" cy="3785652"/>
          </a:xfrm>
          <a:prstGeom prst="rect">
            <a:avLst/>
          </a:prstGeom>
          <a:solidFill>
            <a:schemeClr val="tx1">
              <a:alpha val="65000"/>
            </a:schemeClr>
          </a:solidFill>
        </p:spPr>
        <p:txBody>
          <a:bodyPr wrap="square" lIns="91440" tIns="45720" rIns="91440" bIns="45720" anchor="ctr">
            <a:spAutoFit/>
          </a:bodyPr>
          <a:lstStyle/>
          <a:p>
            <a:endParaRPr lang="en-GB">
              <a:solidFill>
                <a:schemeClr val="bg1"/>
              </a:solidFill>
              <a:latin typeface="Poppins"/>
              <a:cs typeface="Poppins"/>
            </a:endParaRPr>
          </a:p>
          <a:p>
            <a:endParaRPr lang="en-GB">
              <a:solidFill>
                <a:schemeClr val="bg1"/>
              </a:solidFill>
              <a:latin typeface="Poppins"/>
              <a:cs typeface="Poppins"/>
            </a:endParaRPr>
          </a:p>
          <a:p>
            <a:pPr>
              <a:defRPr/>
            </a:pPr>
            <a:r>
              <a:rPr lang="en-GB" sz="2400" b="1">
                <a:solidFill>
                  <a:srgbClr val="F2CFEE"/>
                </a:solidFill>
                <a:latin typeface="Poppins" panose="00000500000000000000" pitchFamily="2" charset="0"/>
                <a:cs typeface="Poppins" panose="00000500000000000000" pitchFamily="2" charset="0"/>
              </a:rPr>
              <a:t>Cyber Essentials: </a:t>
            </a:r>
          </a:p>
          <a:p>
            <a:pPr>
              <a:defRPr/>
            </a:pPr>
            <a:r>
              <a:rPr lang="en-GB">
                <a:solidFill>
                  <a:srgbClr val="F2CFEE"/>
                </a:solidFill>
                <a:latin typeface="Poppins" panose="00000500000000000000" pitchFamily="2" charset="0"/>
                <a:cs typeface="Poppins" panose="00000500000000000000" pitchFamily="2" charset="0"/>
                <a:hlinkClick r:id="rId3">
                  <a:extLst>
                    <a:ext uri="{A12FA001-AC4F-418D-AE19-62706E023703}">
                      <ahyp:hlinkClr xmlns:ahyp="http://schemas.microsoft.com/office/drawing/2018/hyperlinkcolor" val="tx"/>
                    </a:ext>
                  </a:extLst>
                </a:hlinkClick>
              </a:rPr>
              <a:t>www.ncsc.gov.uk/cyberessentials </a:t>
            </a:r>
            <a:endParaRPr lang="en-GB">
              <a:solidFill>
                <a:srgbClr val="F2CFEE"/>
              </a:solidFill>
              <a:latin typeface="Poppins" panose="00000500000000000000" pitchFamily="2" charset="0"/>
              <a:cs typeface="Poppins" panose="00000500000000000000" pitchFamily="2" charset="0"/>
            </a:endParaRPr>
          </a:p>
          <a:p>
            <a:pPr>
              <a:defRPr/>
            </a:pPr>
            <a:endParaRPr lang="en-GB">
              <a:solidFill>
                <a:srgbClr val="F2CFEE"/>
              </a:solidFill>
              <a:latin typeface="Poppins" panose="00000500000000000000" pitchFamily="2" charset="0"/>
              <a:cs typeface="Poppins" panose="00000500000000000000" pitchFamily="2" charset="0"/>
            </a:endParaRPr>
          </a:p>
          <a:p>
            <a:pPr>
              <a:defRPr/>
            </a:pPr>
            <a:endParaRPr lang="en-GB">
              <a:solidFill>
                <a:srgbClr val="F2CFEE"/>
              </a:solidFill>
              <a:latin typeface="Poppins" panose="00000500000000000000" pitchFamily="2" charset="0"/>
              <a:cs typeface="Poppins" panose="00000500000000000000" pitchFamily="2" charset="0"/>
            </a:endParaRPr>
          </a:p>
          <a:p>
            <a:pPr>
              <a:defRPr/>
            </a:pPr>
            <a:r>
              <a:rPr lang="en-GB">
                <a:solidFill>
                  <a:prstClr val="white"/>
                </a:solidFill>
                <a:latin typeface="Poppins" panose="00000500000000000000" pitchFamily="2" charset="0"/>
                <a:cs typeface="Poppins" panose="00000500000000000000" pitchFamily="2" charset="0"/>
              </a:rPr>
              <a:t>Cyber Essentials is a UK government-backed certification that proves your organisation is protected against the most common cyber threats. </a:t>
            </a:r>
          </a:p>
          <a:p>
            <a:pPr>
              <a:defRPr/>
            </a:pPr>
            <a:endParaRPr lang="en-GB" b="1">
              <a:solidFill>
                <a:srgbClr val="33CCFF"/>
              </a:solidFill>
              <a:latin typeface="Poppins" panose="00000500000000000000" pitchFamily="2" charset="0"/>
              <a:cs typeface="Poppins" panose="00000500000000000000" pitchFamily="2" charset="0"/>
            </a:endParaRPr>
          </a:p>
          <a:p>
            <a:pPr>
              <a:defRPr/>
            </a:pPr>
            <a:r>
              <a:rPr lang="en-GB">
                <a:solidFill>
                  <a:prstClr val="white"/>
                </a:solidFill>
                <a:latin typeface="Poppins" panose="00000500000000000000" pitchFamily="2" charset="0"/>
                <a:cs typeface="Poppins" panose="00000500000000000000" pitchFamily="2" charset="0"/>
              </a:rPr>
              <a:t>Implementing just five key controls reduces risk, builds protection and gives stakeholders verified assurance that your organisation prioritises cyber security and meets the UK minimum standard for cyber security. </a:t>
            </a:r>
          </a:p>
          <a:p>
            <a:pPr>
              <a:defRPr/>
            </a:pPr>
            <a:endParaRPr lang="en-GB">
              <a:solidFill>
                <a:prstClr val="white"/>
              </a:solidFill>
              <a:latin typeface="Poppins" panose="00000500000000000000" pitchFamily="2" charset="0"/>
              <a:cs typeface="Poppins" panose="00000500000000000000" pitchFamily="2" charset="0"/>
            </a:endParaRPr>
          </a:p>
        </p:txBody>
      </p:sp>
      <p:sp>
        <p:nvSpPr>
          <p:cNvPr id="2" name="TextBox 1">
            <a:extLst>
              <a:ext uri="{FF2B5EF4-FFF2-40B4-BE49-F238E27FC236}">
                <a16:creationId xmlns:a16="http://schemas.microsoft.com/office/drawing/2014/main" id="{5800448E-35EA-C2D4-70D1-EC6DD274A078}"/>
              </a:ext>
            </a:extLst>
          </p:cNvPr>
          <p:cNvSpPr txBox="1"/>
          <p:nvPr/>
        </p:nvSpPr>
        <p:spPr>
          <a:xfrm>
            <a:off x="8447965" y="2791122"/>
            <a:ext cx="3381350" cy="1200329"/>
          </a:xfrm>
          <a:prstGeom prst="rect">
            <a:avLst/>
          </a:prstGeom>
          <a:solidFill>
            <a:schemeClr val="bg1"/>
          </a:solidFill>
        </p:spPr>
        <p:txBody>
          <a:bodyPr wrap="square" rIns="360000" rtlCol="0">
            <a:spAutoFit/>
          </a:bodyPr>
          <a:lstStyle/>
          <a:p>
            <a:pPr defTabSz="479425"/>
            <a:r>
              <a:rPr lang="en-GB" sz="2400" b="1">
                <a:latin typeface="Poppins"/>
                <a:cs typeface="Poppins"/>
              </a:rPr>
              <a:t>92% </a:t>
            </a:r>
            <a:r>
              <a:rPr lang="en-GB" sz="1600" b="1">
                <a:latin typeface="Poppins"/>
                <a:cs typeface="Poppins"/>
              </a:rPr>
              <a:t>fewer insurance claims, highlighting the real-world impact of these protections.</a:t>
            </a:r>
          </a:p>
        </p:txBody>
      </p:sp>
      <p:sp>
        <p:nvSpPr>
          <p:cNvPr id="3" name="Rectangle 2">
            <a:extLst>
              <a:ext uri="{FF2B5EF4-FFF2-40B4-BE49-F238E27FC236}">
                <a16:creationId xmlns:a16="http://schemas.microsoft.com/office/drawing/2014/main" id="{4ACEE55D-00A5-6175-FB09-B1B35E324796}"/>
              </a:ext>
            </a:extLst>
          </p:cNvPr>
          <p:cNvSpPr/>
          <p:nvPr/>
        </p:nvSpPr>
        <p:spPr>
          <a:xfrm>
            <a:off x="352423" y="950660"/>
            <a:ext cx="11476891" cy="767972"/>
          </a:xfrm>
          <a:prstGeom prst="rect">
            <a:avLst/>
          </a:prstGeom>
          <a:solidFill>
            <a:srgbClr val="000000">
              <a:alpha val="6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800">
                <a:solidFill>
                  <a:schemeClr val="bg1"/>
                </a:solidFill>
                <a:latin typeface="Poppins SemiBold" panose="00000700000000000000" pitchFamily="2" charset="0"/>
                <a:cs typeface="Poppins SemiBold" panose="00000700000000000000" pitchFamily="2" charset="0"/>
              </a:rPr>
              <a:t>How you can protect your business</a:t>
            </a:r>
          </a:p>
        </p:txBody>
      </p:sp>
      <p:sp>
        <p:nvSpPr>
          <p:cNvPr id="4" name="Rectangle 3">
            <a:extLst>
              <a:ext uri="{FF2B5EF4-FFF2-40B4-BE49-F238E27FC236}">
                <a16:creationId xmlns:a16="http://schemas.microsoft.com/office/drawing/2014/main" id="{EA02FAAE-2DE0-7764-6F82-507D438DB471}"/>
              </a:ext>
            </a:extLst>
          </p:cNvPr>
          <p:cNvSpPr/>
          <p:nvPr/>
        </p:nvSpPr>
        <p:spPr>
          <a:xfrm>
            <a:off x="4384589" y="3095223"/>
            <a:ext cx="4071897" cy="592126"/>
          </a:xfrm>
          <a:prstGeom prst="rect">
            <a:avLst/>
          </a:prstGeom>
          <a:solidFill>
            <a:srgbClr val="F2CFEE"/>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2800">
                <a:solidFill>
                  <a:schemeClr val="tx1"/>
                </a:solidFill>
                <a:latin typeface="Poppins SemiBold"/>
                <a:cs typeface="Poppins SemiBold"/>
              </a:rPr>
              <a:t>For all organisations</a:t>
            </a:r>
          </a:p>
        </p:txBody>
      </p:sp>
    </p:spTree>
    <p:extLst>
      <p:ext uri="{BB962C8B-B14F-4D97-AF65-F5344CB8AC3E}">
        <p14:creationId xmlns:p14="http://schemas.microsoft.com/office/powerpoint/2010/main" val="32595512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C6B818-25E1-EBC9-4170-0BE337E6E565}"/>
            </a:ext>
          </a:extLst>
        </p:cNvPr>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02EFA44F-D980-1171-3FBB-2EFB925B232A}"/>
              </a:ext>
            </a:extLst>
          </p:cNvPr>
          <p:cNvCxnSpPr>
            <a:cxnSpLocks/>
          </p:cNvCxnSpPr>
          <p:nvPr/>
        </p:nvCxnSpPr>
        <p:spPr>
          <a:xfrm>
            <a:off x="461596" y="3100912"/>
            <a:ext cx="11289323" cy="0"/>
          </a:xfrm>
          <a:prstGeom prst="line">
            <a:avLst/>
          </a:prstGeom>
          <a:ln>
            <a:solidFill>
              <a:srgbClr val="3A1639"/>
            </a:solidFill>
            <a:headEnd type="oval" w="med" len="med"/>
            <a:tailEnd type="oval" w="med" len="med"/>
          </a:ln>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95142ECA-CD73-1B66-CB07-CBA5A7534308}"/>
              </a:ext>
            </a:extLst>
          </p:cNvPr>
          <p:cNvCxnSpPr>
            <a:cxnSpLocks/>
          </p:cNvCxnSpPr>
          <p:nvPr/>
        </p:nvCxnSpPr>
        <p:spPr>
          <a:xfrm>
            <a:off x="461596" y="4996792"/>
            <a:ext cx="11289323" cy="0"/>
          </a:xfrm>
          <a:prstGeom prst="line">
            <a:avLst/>
          </a:prstGeom>
          <a:ln>
            <a:solidFill>
              <a:srgbClr val="3A1639"/>
            </a:solidFill>
            <a:headEnd type="oval" w="med" len="med"/>
            <a:tailEnd type="oval" w="med" len="med"/>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B51EC0C1-0C68-A368-E1D8-6F52ECEBDFD3}"/>
              </a:ext>
            </a:extLst>
          </p:cNvPr>
          <p:cNvSpPr txBox="1"/>
          <p:nvPr/>
        </p:nvSpPr>
        <p:spPr>
          <a:xfrm>
            <a:off x="441081" y="2494672"/>
            <a:ext cx="11398494" cy="3477875"/>
          </a:xfrm>
          <a:prstGeom prst="rect">
            <a:avLst/>
          </a:prstGeom>
          <a:solidFill>
            <a:schemeClr val="tx1">
              <a:alpha val="65000"/>
            </a:schemeClr>
          </a:solidFill>
        </p:spPr>
        <p:txBody>
          <a:bodyPr wrap="square" anchor="ctr">
            <a:spAutoFit/>
          </a:bodyPr>
          <a:lstStyle/>
          <a:p>
            <a:r>
              <a:rPr lang="en-GB" sz="2400" b="1">
                <a:solidFill>
                  <a:srgbClr val="F2CFEE"/>
                </a:solidFill>
                <a:latin typeface="Poppins" panose="00000500000000000000" pitchFamily="2" charset="0"/>
                <a:cs typeface="Poppins" panose="00000500000000000000" pitchFamily="2" charset="0"/>
              </a:rPr>
              <a:t>The Cyber Action Toolkit </a:t>
            </a:r>
            <a:br>
              <a:rPr lang="en-GB" sz="2400" b="1">
                <a:solidFill>
                  <a:srgbClr val="F2CFEE"/>
                </a:solidFill>
                <a:latin typeface="Poppins" panose="00000500000000000000" pitchFamily="2" charset="0"/>
                <a:cs typeface="Poppins" panose="00000500000000000000" pitchFamily="2" charset="0"/>
              </a:rPr>
            </a:br>
            <a:endParaRPr lang="en-GB" b="1">
              <a:solidFill>
                <a:schemeClr val="accent5">
                  <a:lumMod val="20000"/>
                  <a:lumOff val="80000"/>
                </a:schemeClr>
              </a:solidFill>
              <a:latin typeface="Poppins" panose="00000500000000000000" pitchFamily="2" charset="0"/>
              <a:cs typeface="Poppins" panose="00000500000000000000" pitchFamily="2" charset="0"/>
            </a:endParaRPr>
          </a:p>
          <a:p>
            <a:r>
              <a:rPr lang="en-GB">
                <a:solidFill>
                  <a:schemeClr val="bg1"/>
                </a:solidFill>
                <a:latin typeface="Poppins" panose="00000500000000000000" pitchFamily="2" charset="0"/>
                <a:cs typeface="Poppins" panose="00000500000000000000" pitchFamily="2" charset="0"/>
              </a:rPr>
              <a:t>The Cyber Action Toolkit is a free, personalised cyber security solution for sole traders to small organisations that turns cyber protection into simple, achievable steps for your business. </a:t>
            </a:r>
          </a:p>
          <a:p>
            <a:endParaRPr lang="en-GB">
              <a:solidFill>
                <a:schemeClr val="bg1"/>
              </a:solidFill>
              <a:latin typeface="Poppins" panose="00000500000000000000" pitchFamily="2" charset="0"/>
              <a:cs typeface="Poppins" panose="00000500000000000000" pitchFamily="2" charset="0"/>
            </a:endParaRPr>
          </a:p>
          <a:p>
            <a:r>
              <a:rPr lang="en-GB">
                <a:solidFill>
                  <a:schemeClr val="bg1"/>
                </a:solidFill>
                <a:latin typeface="Poppins" panose="00000500000000000000" pitchFamily="2" charset="0"/>
                <a:cs typeface="Poppins" panose="00000500000000000000" pitchFamily="2" charset="0"/>
              </a:rPr>
              <a:t>Just like you'd install a lock on your shop door, this toolkit helps you secure your business with straightforward actions tailored to your size and situation. </a:t>
            </a:r>
          </a:p>
          <a:p>
            <a:endParaRPr lang="en-GB">
              <a:solidFill>
                <a:schemeClr val="bg1"/>
              </a:solidFill>
              <a:latin typeface="Poppins" panose="00000500000000000000" pitchFamily="2" charset="0"/>
              <a:cs typeface="Poppins" panose="00000500000000000000" pitchFamily="2" charset="0"/>
            </a:endParaRPr>
          </a:p>
          <a:p>
            <a:r>
              <a:rPr lang="en-GB">
                <a:solidFill>
                  <a:schemeClr val="bg1"/>
                </a:solidFill>
                <a:latin typeface="Poppins" panose="00000500000000000000" pitchFamily="2" charset="0"/>
                <a:cs typeface="Poppins" panose="00000500000000000000" pitchFamily="2" charset="0"/>
              </a:rPr>
              <a:t>It guides you through building stronger cyber protection at your own pace, with built-in features that recognise your progress - providing a starting point to cyber security and a pathway towards Cyber Essentials certification.</a:t>
            </a:r>
          </a:p>
          <a:p>
            <a:endParaRPr lang="en-GB" sz="1600">
              <a:solidFill>
                <a:schemeClr val="bg1"/>
              </a:solidFill>
              <a:latin typeface="Poppins" panose="00000500000000000000" pitchFamily="2" charset="0"/>
              <a:cs typeface="Poppins" panose="00000500000000000000" pitchFamily="2" charset="0"/>
            </a:endParaRPr>
          </a:p>
        </p:txBody>
      </p:sp>
      <p:sp>
        <p:nvSpPr>
          <p:cNvPr id="4" name="Rectangle 3">
            <a:extLst>
              <a:ext uri="{FF2B5EF4-FFF2-40B4-BE49-F238E27FC236}">
                <a16:creationId xmlns:a16="http://schemas.microsoft.com/office/drawing/2014/main" id="{5B13741B-6100-A13C-DB0E-3B70F0959CDF}"/>
              </a:ext>
            </a:extLst>
          </p:cNvPr>
          <p:cNvSpPr/>
          <p:nvPr/>
        </p:nvSpPr>
        <p:spPr>
          <a:xfrm>
            <a:off x="352423" y="950660"/>
            <a:ext cx="11476891" cy="767972"/>
          </a:xfrm>
          <a:prstGeom prst="rect">
            <a:avLst/>
          </a:prstGeom>
          <a:solidFill>
            <a:srgbClr val="000000">
              <a:alpha val="6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800">
                <a:solidFill>
                  <a:schemeClr val="bg1"/>
                </a:solidFill>
                <a:latin typeface="Poppins SemiBold" panose="00000700000000000000" pitchFamily="2" charset="0"/>
                <a:cs typeface="Poppins SemiBold" panose="00000700000000000000" pitchFamily="2" charset="0"/>
              </a:rPr>
              <a:t>NCSC tools and services for</a:t>
            </a:r>
          </a:p>
        </p:txBody>
      </p:sp>
      <p:sp>
        <p:nvSpPr>
          <p:cNvPr id="2" name="TextBox 1">
            <a:extLst>
              <a:ext uri="{FF2B5EF4-FFF2-40B4-BE49-F238E27FC236}">
                <a16:creationId xmlns:a16="http://schemas.microsoft.com/office/drawing/2014/main" id="{9784E422-E7EA-8CC6-7489-A5F630283B08}"/>
              </a:ext>
            </a:extLst>
          </p:cNvPr>
          <p:cNvSpPr txBox="1"/>
          <p:nvPr/>
        </p:nvSpPr>
        <p:spPr>
          <a:xfrm>
            <a:off x="4674591" y="2531575"/>
            <a:ext cx="7154723" cy="461665"/>
          </a:xfrm>
          <a:prstGeom prst="rect">
            <a:avLst/>
          </a:prstGeom>
          <a:solidFill>
            <a:schemeClr val="bg1"/>
          </a:solidFill>
        </p:spPr>
        <p:txBody>
          <a:bodyPr wrap="square" rIns="360000" rtlCol="0">
            <a:spAutoFit/>
          </a:bodyPr>
          <a:lstStyle/>
          <a:p>
            <a:pPr defTabSz="479425"/>
            <a:r>
              <a:rPr lang="en-GB" sz="2400" b="1">
                <a:latin typeface="Poppins"/>
                <a:cs typeface="Poppins"/>
              </a:rPr>
              <a:t>Launching 14 October!</a:t>
            </a:r>
            <a:endParaRPr lang="en-GB" sz="1200" b="1">
              <a:latin typeface="Poppins"/>
              <a:cs typeface="Poppins"/>
            </a:endParaRPr>
          </a:p>
        </p:txBody>
      </p:sp>
      <p:sp>
        <p:nvSpPr>
          <p:cNvPr id="5" name="Rectangle 4">
            <a:extLst>
              <a:ext uri="{FF2B5EF4-FFF2-40B4-BE49-F238E27FC236}">
                <a16:creationId xmlns:a16="http://schemas.microsoft.com/office/drawing/2014/main" id="{44E34BA9-1B4A-0514-F974-1D48A7776ECD}"/>
              </a:ext>
            </a:extLst>
          </p:cNvPr>
          <p:cNvSpPr/>
          <p:nvPr/>
        </p:nvSpPr>
        <p:spPr>
          <a:xfrm>
            <a:off x="5482007" y="1038583"/>
            <a:ext cx="3873008" cy="592126"/>
          </a:xfrm>
          <a:prstGeom prst="rect">
            <a:avLst/>
          </a:prstGeom>
          <a:solidFill>
            <a:srgbClr val="F2CF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a:solidFill>
                  <a:schemeClr val="tx1"/>
                </a:solidFill>
                <a:latin typeface="Poppins SemiBold" panose="00000700000000000000" pitchFamily="2" charset="0"/>
                <a:cs typeface="Poppins SemiBold" panose="00000700000000000000" pitchFamily="2" charset="0"/>
              </a:rPr>
              <a:t>small organisations</a:t>
            </a:r>
            <a:endParaRPr lang="en-GB" sz="2800">
              <a:solidFill>
                <a:schemeClr val="tx1"/>
              </a:solidFill>
            </a:endParaRPr>
          </a:p>
        </p:txBody>
      </p:sp>
    </p:spTree>
    <p:extLst>
      <p:ext uri="{BB962C8B-B14F-4D97-AF65-F5344CB8AC3E}">
        <p14:creationId xmlns:p14="http://schemas.microsoft.com/office/powerpoint/2010/main" val="40286332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AEA799-C50F-4406-2E93-415E28DC8A1F}"/>
            </a:ext>
          </a:extLst>
        </p:cNvPr>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888062CD-6EE4-905C-2C6D-4FEEB0E03EB0}"/>
              </a:ext>
            </a:extLst>
          </p:cNvPr>
          <p:cNvCxnSpPr>
            <a:cxnSpLocks/>
          </p:cNvCxnSpPr>
          <p:nvPr/>
        </p:nvCxnSpPr>
        <p:spPr>
          <a:xfrm>
            <a:off x="461596" y="3100912"/>
            <a:ext cx="11289323" cy="0"/>
          </a:xfrm>
          <a:prstGeom prst="line">
            <a:avLst/>
          </a:prstGeom>
          <a:ln>
            <a:solidFill>
              <a:srgbClr val="3A1639"/>
            </a:solidFill>
            <a:headEnd type="oval" w="med" len="med"/>
            <a:tailEnd type="oval" w="med" len="med"/>
          </a:ln>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6188E419-C19F-911B-ECC3-E85A7A249632}"/>
              </a:ext>
            </a:extLst>
          </p:cNvPr>
          <p:cNvCxnSpPr>
            <a:cxnSpLocks/>
          </p:cNvCxnSpPr>
          <p:nvPr/>
        </p:nvCxnSpPr>
        <p:spPr>
          <a:xfrm>
            <a:off x="461596" y="4887608"/>
            <a:ext cx="11263637" cy="0"/>
          </a:xfrm>
          <a:prstGeom prst="line">
            <a:avLst/>
          </a:prstGeom>
          <a:ln>
            <a:solidFill>
              <a:srgbClr val="3A1639"/>
            </a:solidFill>
            <a:headEnd type="oval" w="med" len="med"/>
            <a:tailEnd type="oval" w="med" len="med"/>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797DAE1C-532D-FCB8-BD9C-F1ADEBE3CABE}"/>
              </a:ext>
            </a:extLst>
          </p:cNvPr>
          <p:cNvSpPr txBox="1"/>
          <p:nvPr/>
        </p:nvSpPr>
        <p:spPr>
          <a:xfrm>
            <a:off x="441081" y="1699581"/>
            <a:ext cx="11387659" cy="4955203"/>
          </a:xfrm>
          <a:prstGeom prst="rect">
            <a:avLst/>
          </a:prstGeom>
          <a:solidFill>
            <a:schemeClr val="tx1">
              <a:alpha val="65000"/>
            </a:schemeClr>
          </a:solidFill>
        </p:spPr>
        <p:txBody>
          <a:bodyPr wrap="square" rIns="360000">
            <a:spAutoFit/>
          </a:bodyPr>
          <a:lstStyle/>
          <a:p>
            <a:r>
              <a:rPr lang="en-GB" sz="2400" b="1">
                <a:solidFill>
                  <a:srgbClr val="F2CFEE"/>
                </a:solidFill>
                <a:latin typeface="Poppins" panose="00000500000000000000" pitchFamily="2" charset="0"/>
                <a:cs typeface="Poppins" panose="00000500000000000000" pitchFamily="2" charset="0"/>
              </a:rPr>
              <a:t>Cyber Governance for Boards </a:t>
            </a:r>
          </a:p>
          <a:p>
            <a:r>
              <a:rPr lang="en-GB">
                <a:solidFill>
                  <a:srgbClr val="F2CFEE"/>
                </a:solidFill>
                <a:latin typeface="Poppins" panose="00000500000000000000" pitchFamily="2" charset="0"/>
                <a:cs typeface="Poppins" panose="00000500000000000000" pitchFamily="2" charset="0"/>
                <a:hlinkClick r:id="rId3">
                  <a:extLst>
                    <a:ext uri="{A12FA001-AC4F-418D-AE19-62706E023703}">
                      <ahyp:hlinkClr xmlns:ahyp="http://schemas.microsoft.com/office/drawing/2018/hyperlinkcolor" val="tx"/>
                    </a:ext>
                  </a:extLst>
                </a:hlinkClick>
              </a:rPr>
              <a:t>www.ncsc.gov.uk/cyber-governance-for-boards/overview </a:t>
            </a:r>
            <a:endParaRPr lang="en-GB">
              <a:solidFill>
                <a:srgbClr val="F2CFEE"/>
              </a:solidFill>
              <a:latin typeface="Poppins" panose="00000500000000000000" pitchFamily="2" charset="0"/>
              <a:cs typeface="Poppins" panose="00000500000000000000" pitchFamily="2" charset="0"/>
            </a:endParaRPr>
          </a:p>
          <a:p>
            <a:endParaRPr lang="en-GB">
              <a:solidFill>
                <a:srgbClr val="F2CFEE"/>
              </a:solidFill>
              <a:latin typeface="Poppins" panose="00000500000000000000" pitchFamily="2" charset="0"/>
              <a:cs typeface="Poppins" panose="00000500000000000000" pitchFamily="2" charset="0"/>
            </a:endParaRPr>
          </a:p>
          <a:p>
            <a:r>
              <a:rPr lang="en-GB">
                <a:solidFill>
                  <a:schemeClr val="bg1"/>
                </a:solidFill>
                <a:latin typeface="Poppins" panose="00000500000000000000" pitchFamily="2" charset="0"/>
                <a:cs typeface="Poppins" panose="00000500000000000000" pitchFamily="2" charset="0"/>
              </a:rPr>
              <a:t>In partnership with DSIT, the NCSC created a Cyber Governance Training programme designed to empower boards to confidently implement the Cyber Governance Code of Practice. This training ensures boards are equipped to meet their cyber security responsibilities with clarity and confidence. The Cyber Governance Training aligns with the five core principles from the Cyber Governance Code of Practice. These are:</a:t>
            </a:r>
          </a:p>
          <a:p>
            <a:endParaRPr lang="en-GB">
              <a:solidFill>
                <a:schemeClr val="bg1"/>
              </a:solidFill>
              <a:latin typeface="Poppins" panose="00000500000000000000" pitchFamily="2" charset="0"/>
              <a:cs typeface="Poppins" panose="00000500000000000000" pitchFamily="2" charset="0"/>
            </a:endParaRPr>
          </a:p>
          <a:p>
            <a:endParaRPr lang="en-GB">
              <a:solidFill>
                <a:schemeClr val="bg1"/>
              </a:solidFill>
              <a:latin typeface="Poppins" panose="00000500000000000000" pitchFamily="2" charset="0"/>
              <a:cs typeface="Poppins" panose="00000500000000000000" pitchFamily="2" charset="0"/>
            </a:endParaRPr>
          </a:p>
          <a:p>
            <a:endParaRPr lang="en-GB">
              <a:solidFill>
                <a:schemeClr val="bg1"/>
              </a:solidFill>
              <a:latin typeface="Poppins" panose="00000500000000000000" pitchFamily="2" charset="0"/>
              <a:cs typeface="Poppins" panose="00000500000000000000" pitchFamily="2" charset="0"/>
            </a:endParaRPr>
          </a:p>
          <a:p>
            <a:endParaRPr lang="en-GB" sz="1600">
              <a:solidFill>
                <a:schemeClr val="bg1"/>
              </a:solidFill>
              <a:latin typeface="Poppins" panose="00000500000000000000" pitchFamily="2" charset="0"/>
              <a:cs typeface="Poppins" panose="00000500000000000000" pitchFamily="2" charset="0"/>
            </a:endParaRPr>
          </a:p>
          <a:p>
            <a:endParaRPr lang="en-GB" sz="1600">
              <a:solidFill>
                <a:schemeClr val="bg1"/>
              </a:solidFill>
              <a:latin typeface="Poppins" panose="00000500000000000000" pitchFamily="2" charset="0"/>
              <a:cs typeface="Poppins" panose="00000500000000000000" pitchFamily="2" charset="0"/>
            </a:endParaRPr>
          </a:p>
          <a:p>
            <a:endParaRPr lang="en-GB" sz="1600">
              <a:solidFill>
                <a:schemeClr val="bg1"/>
              </a:solidFill>
              <a:latin typeface="Poppins" panose="00000500000000000000" pitchFamily="2" charset="0"/>
              <a:cs typeface="Poppins" panose="00000500000000000000" pitchFamily="2" charset="0"/>
            </a:endParaRPr>
          </a:p>
          <a:p>
            <a:endParaRPr lang="en-GB" sz="1600">
              <a:solidFill>
                <a:schemeClr val="bg1"/>
              </a:solidFill>
              <a:latin typeface="Poppins" panose="00000500000000000000" pitchFamily="2" charset="0"/>
              <a:cs typeface="Poppins" panose="00000500000000000000" pitchFamily="2" charset="0"/>
            </a:endParaRPr>
          </a:p>
          <a:p>
            <a:endParaRPr lang="en-GB" sz="1600">
              <a:solidFill>
                <a:schemeClr val="bg1"/>
              </a:solidFill>
              <a:latin typeface="Poppins" panose="00000500000000000000" pitchFamily="2" charset="0"/>
              <a:cs typeface="Poppins" panose="00000500000000000000" pitchFamily="2" charset="0"/>
            </a:endParaRPr>
          </a:p>
          <a:p>
            <a:endParaRPr lang="en-GB" sz="1600">
              <a:solidFill>
                <a:schemeClr val="bg1"/>
              </a:solidFill>
              <a:latin typeface="Poppins" panose="00000500000000000000" pitchFamily="2" charset="0"/>
              <a:cs typeface="Poppins" panose="00000500000000000000" pitchFamily="2" charset="0"/>
            </a:endParaRPr>
          </a:p>
          <a:p>
            <a:endParaRPr lang="en-GB" sz="1600">
              <a:solidFill>
                <a:schemeClr val="bg1"/>
              </a:solidFill>
              <a:latin typeface="Poppins" panose="00000500000000000000" pitchFamily="2" charset="0"/>
              <a:cs typeface="Poppins" panose="00000500000000000000" pitchFamily="2" charset="0"/>
            </a:endParaRPr>
          </a:p>
        </p:txBody>
      </p:sp>
      <p:sp>
        <p:nvSpPr>
          <p:cNvPr id="2" name="TextBox 1">
            <a:extLst>
              <a:ext uri="{FF2B5EF4-FFF2-40B4-BE49-F238E27FC236}">
                <a16:creationId xmlns:a16="http://schemas.microsoft.com/office/drawing/2014/main" id="{E5A321F3-61D5-FE8E-5CD1-575788E769B0}"/>
              </a:ext>
            </a:extLst>
          </p:cNvPr>
          <p:cNvSpPr txBox="1"/>
          <p:nvPr/>
        </p:nvSpPr>
        <p:spPr>
          <a:xfrm>
            <a:off x="5800413" y="4250982"/>
            <a:ext cx="6028326" cy="738664"/>
          </a:xfrm>
          <a:prstGeom prst="rect">
            <a:avLst/>
          </a:prstGeom>
          <a:solidFill>
            <a:schemeClr val="bg1"/>
          </a:solidFill>
        </p:spPr>
        <p:txBody>
          <a:bodyPr wrap="square" rIns="360000" rtlCol="0">
            <a:spAutoFit/>
          </a:bodyPr>
          <a:lstStyle/>
          <a:p>
            <a:r>
              <a:rPr lang="en-GB" sz="1400" b="1">
                <a:latin typeface="Poppins" panose="00000500000000000000" pitchFamily="2" charset="0"/>
                <a:cs typeface="Poppins" panose="00000500000000000000" pitchFamily="2" charset="0"/>
              </a:rPr>
              <a:t>Each module takes around 20 minutes to complete and includes expected learning outcomes and links to relevant NCSC resources.</a:t>
            </a:r>
            <a:r>
              <a:rPr lang="en-GB" sz="1400" b="1">
                <a:solidFill>
                  <a:schemeClr val="bg1"/>
                </a:solidFill>
                <a:latin typeface="Poppins" panose="00000500000000000000" pitchFamily="2" charset="0"/>
                <a:cs typeface="Poppins" panose="00000500000000000000" pitchFamily="2" charset="0"/>
              </a:rPr>
              <a:t>..</a:t>
            </a:r>
          </a:p>
        </p:txBody>
      </p:sp>
      <p:sp>
        <p:nvSpPr>
          <p:cNvPr id="4" name="TextBox 3">
            <a:extLst>
              <a:ext uri="{FF2B5EF4-FFF2-40B4-BE49-F238E27FC236}">
                <a16:creationId xmlns:a16="http://schemas.microsoft.com/office/drawing/2014/main" id="{47AE5CAB-0BA1-7AC5-6B53-0BD0A8D7C28E}"/>
              </a:ext>
            </a:extLst>
          </p:cNvPr>
          <p:cNvSpPr txBox="1"/>
          <p:nvPr/>
        </p:nvSpPr>
        <p:spPr>
          <a:xfrm>
            <a:off x="441080" y="4182461"/>
            <a:ext cx="5479252" cy="2308324"/>
          </a:xfrm>
          <a:prstGeom prst="rect">
            <a:avLst/>
          </a:prstGeom>
          <a:noFill/>
        </p:spPr>
        <p:txBody>
          <a:bodyPr wrap="square" rtlCol="0" anchor="ctr">
            <a:spAutoFit/>
          </a:bodyPr>
          <a:lstStyle/>
          <a:p>
            <a:pPr lvl="1">
              <a:buClr>
                <a:srgbClr val="F2CFEE"/>
              </a:buClr>
            </a:pPr>
            <a:r>
              <a:rPr lang="en-GB" sz="1600">
                <a:solidFill>
                  <a:schemeClr val="bg1"/>
                </a:solidFill>
                <a:latin typeface="Poppins" panose="00000500000000000000" pitchFamily="2" charset="0"/>
                <a:cs typeface="Poppins" panose="00000500000000000000" pitchFamily="2" charset="0"/>
              </a:rPr>
              <a:t>Risk Management</a:t>
            </a:r>
          </a:p>
          <a:p>
            <a:pPr lvl="1">
              <a:buClr>
                <a:srgbClr val="F2CFEE"/>
              </a:buClr>
            </a:pPr>
            <a:br>
              <a:rPr lang="en-GB" sz="1600">
                <a:solidFill>
                  <a:schemeClr val="bg1"/>
                </a:solidFill>
                <a:latin typeface="Poppins" panose="00000500000000000000" pitchFamily="2" charset="0"/>
                <a:cs typeface="Poppins" panose="00000500000000000000" pitchFamily="2" charset="0"/>
              </a:rPr>
            </a:br>
            <a:r>
              <a:rPr lang="en-GB" sz="1600">
                <a:solidFill>
                  <a:schemeClr val="bg1"/>
                </a:solidFill>
                <a:latin typeface="Poppins" panose="00000500000000000000" pitchFamily="2" charset="0"/>
                <a:cs typeface="Poppins" panose="00000500000000000000" pitchFamily="2" charset="0"/>
              </a:rPr>
              <a:t>Strategy</a:t>
            </a:r>
          </a:p>
          <a:p>
            <a:pPr lvl="1">
              <a:buClr>
                <a:srgbClr val="F2CFEE"/>
              </a:buClr>
            </a:pPr>
            <a:br>
              <a:rPr lang="en-GB" sz="1600">
                <a:solidFill>
                  <a:schemeClr val="bg1"/>
                </a:solidFill>
                <a:latin typeface="Poppins" panose="00000500000000000000" pitchFamily="2" charset="0"/>
                <a:cs typeface="Poppins" panose="00000500000000000000" pitchFamily="2" charset="0"/>
              </a:rPr>
            </a:br>
            <a:r>
              <a:rPr lang="en-GB" sz="1600">
                <a:solidFill>
                  <a:schemeClr val="bg1"/>
                </a:solidFill>
                <a:latin typeface="Poppins" panose="00000500000000000000" pitchFamily="2" charset="0"/>
                <a:cs typeface="Poppins" panose="00000500000000000000" pitchFamily="2" charset="0"/>
              </a:rPr>
              <a:t>People</a:t>
            </a:r>
          </a:p>
          <a:p>
            <a:pPr lvl="1">
              <a:buClr>
                <a:srgbClr val="F2CFEE"/>
              </a:buClr>
            </a:pPr>
            <a:br>
              <a:rPr lang="en-GB" sz="1600">
                <a:solidFill>
                  <a:schemeClr val="bg1"/>
                </a:solidFill>
                <a:latin typeface="Poppins" panose="00000500000000000000" pitchFamily="2" charset="0"/>
                <a:cs typeface="Poppins" panose="00000500000000000000" pitchFamily="2" charset="0"/>
              </a:rPr>
            </a:br>
            <a:r>
              <a:rPr lang="en-GB" sz="1600">
                <a:solidFill>
                  <a:schemeClr val="bg1"/>
                </a:solidFill>
                <a:latin typeface="Poppins" panose="00000500000000000000" pitchFamily="2" charset="0"/>
                <a:cs typeface="Poppins" panose="00000500000000000000" pitchFamily="2" charset="0"/>
              </a:rPr>
              <a:t>Incident Planning, Response &amp; Recovery</a:t>
            </a:r>
          </a:p>
          <a:p>
            <a:pPr lvl="1">
              <a:buClr>
                <a:srgbClr val="F2CFEE"/>
              </a:buClr>
            </a:pPr>
            <a:br>
              <a:rPr lang="en-GB" sz="1600">
                <a:solidFill>
                  <a:schemeClr val="bg1"/>
                </a:solidFill>
                <a:latin typeface="Poppins" panose="00000500000000000000" pitchFamily="2" charset="0"/>
                <a:cs typeface="Poppins" panose="00000500000000000000" pitchFamily="2" charset="0"/>
              </a:rPr>
            </a:br>
            <a:r>
              <a:rPr lang="en-GB" sz="1600">
                <a:solidFill>
                  <a:schemeClr val="bg1"/>
                </a:solidFill>
                <a:latin typeface="Poppins" panose="00000500000000000000" pitchFamily="2" charset="0"/>
                <a:cs typeface="Poppins" panose="00000500000000000000" pitchFamily="2" charset="0"/>
              </a:rPr>
              <a:t>Assurance &amp; Oversight</a:t>
            </a:r>
          </a:p>
        </p:txBody>
      </p:sp>
      <p:sp>
        <p:nvSpPr>
          <p:cNvPr id="6" name="Rectangle 5">
            <a:extLst>
              <a:ext uri="{FF2B5EF4-FFF2-40B4-BE49-F238E27FC236}">
                <a16:creationId xmlns:a16="http://schemas.microsoft.com/office/drawing/2014/main" id="{23439099-0106-4430-C0A9-5799C14F9D33}"/>
              </a:ext>
            </a:extLst>
          </p:cNvPr>
          <p:cNvSpPr/>
          <p:nvPr/>
        </p:nvSpPr>
        <p:spPr>
          <a:xfrm>
            <a:off x="352423" y="827828"/>
            <a:ext cx="11476891" cy="767972"/>
          </a:xfrm>
          <a:prstGeom prst="rect">
            <a:avLst/>
          </a:prstGeom>
          <a:solidFill>
            <a:srgbClr val="000000">
              <a:alpha val="65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sz="2800">
                <a:solidFill>
                  <a:schemeClr val="bg1"/>
                </a:solidFill>
                <a:latin typeface="Poppins SemiBold" panose="00000700000000000000" pitchFamily="2" charset="0"/>
                <a:cs typeface="Poppins SemiBold" panose="00000700000000000000" pitchFamily="2" charset="0"/>
              </a:rPr>
              <a:t>NCSC tools and services for</a:t>
            </a:r>
          </a:p>
        </p:txBody>
      </p:sp>
      <p:sp>
        <p:nvSpPr>
          <p:cNvPr id="5" name="Rectangle 4">
            <a:extLst>
              <a:ext uri="{FF2B5EF4-FFF2-40B4-BE49-F238E27FC236}">
                <a16:creationId xmlns:a16="http://schemas.microsoft.com/office/drawing/2014/main" id="{B76E059D-8706-C815-E3AE-7324491C5A57}"/>
              </a:ext>
            </a:extLst>
          </p:cNvPr>
          <p:cNvSpPr/>
          <p:nvPr/>
        </p:nvSpPr>
        <p:spPr>
          <a:xfrm>
            <a:off x="5468359" y="915751"/>
            <a:ext cx="3873008" cy="592126"/>
          </a:xfrm>
          <a:prstGeom prst="rect">
            <a:avLst/>
          </a:prstGeom>
          <a:solidFill>
            <a:srgbClr val="F2CFE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a:solidFill>
                  <a:schemeClr val="tx1"/>
                </a:solidFill>
                <a:latin typeface="Poppins SemiBold" panose="00000700000000000000" pitchFamily="2" charset="0"/>
                <a:cs typeface="Poppins SemiBold" panose="00000700000000000000" pitchFamily="2" charset="0"/>
              </a:rPr>
              <a:t>larger organisations</a:t>
            </a:r>
            <a:endParaRPr lang="en-GB" sz="2800">
              <a:solidFill>
                <a:schemeClr val="tx1"/>
              </a:solidFill>
            </a:endParaRPr>
          </a:p>
        </p:txBody>
      </p:sp>
      <p:pic>
        <p:nvPicPr>
          <p:cNvPr id="11" name="Graphic 10" descr="Warning with solid fill">
            <a:extLst>
              <a:ext uri="{FF2B5EF4-FFF2-40B4-BE49-F238E27FC236}">
                <a16:creationId xmlns:a16="http://schemas.microsoft.com/office/drawing/2014/main" id="{C4EB95C8-C98B-52C0-4F36-A88477DBFFC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18453" y="4205157"/>
            <a:ext cx="306042" cy="306042"/>
          </a:xfrm>
          <a:prstGeom prst="rect">
            <a:avLst/>
          </a:prstGeom>
        </p:spPr>
      </p:pic>
      <p:pic>
        <p:nvPicPr>
          <p:cNvPr id="23" name="Graphic 22" descr="Recycle with solid fill">
            <a:extLst>
              <a:ext uri="{FF2B5EF4-FFF2-40B4-BE49-F238E27FC236}">
                <a16:creationId xmlns:a16="http://schemas.microsoft.com/office/drawing/2014/main" id="{05E64988-AF57-81A2-DB5E-4D1C2216DF5D}"/>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535958" y="5673784"/>
            <a:ext cx="288536" cy="288536"/>
          </a:xfrm>
          <a:prstGeom prst="rect">
            <a:avLst/>
          </a:prstGeom>
        </p:spPr>
      </p:pic>
      <p:pic>
        <p:nvPicPr>
          <p:cNvPr id="24" name="Graphic 23" descr="Users with solid fill">
            <a:extLst>
              <a:ext uri="{FF2B5EF4-FFF2-40B4-BE49-F238E27FC236}">
                <a16:creationId xmlns:a16="http://schemas.microsoft.com/office/drawing/2014/main" id="{B77CE149-3DA0-4FF7-B793-44B961FF9791}"/>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518453" y="5167491"/>
            <a:ext cx="338264" cy="338264"/>
          </a:xfrm>
          <a:prstGeom prst="rect">
            <a:avLst/>
          </a:prstGeom>
        </p:spPr>
      </p:pic>
      <p:pic>
        <p:nvPicPr>
          <p:cNvPr id="26" name="Graphic 25" descr="Magnifying glass with solid fill">
            <a:extLst>
              <a:ext uri="{FF2B5EF4-FFF2-40B4-BE49-F238E27FC236}">
                <a16:creationId xmlns:a16="http://schemas.microsoft.com/office/drawing/2014/main" id="{6EDF104C-4595-B247-6E15-A082CAE1DDEE}"/>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a:off x="543317" y="6135871"/>
            <a:ext cx="288536" cy="288536"/>
          </a:xfrm>
          <a:prstGeom prst="rect">
            <a:avLst/>
          </a:prstGeom>
        </p:spPr>
      </p:pic>
      <p:pic>
        <p:nvPicPr>
          <p:cNvPr id="27" name="Graphic 26" descr="Blueprint with solid fill">
            <a:extLst>
              <a:ext uri="{FF2B5EF4-FFF2-40B4-BE49-F238E27FC236}">
                <a16:creationId xmlns:a16="http://schemas.microsoft.com/office/drawing/2014/main" id="{1C198E3C-77CD-66EE-6E84-2E20F3C00023}"/>
              </a:ext>
            </a:extLst>
          </p:cNvPr>
          <p:cNvPicPr>
            <a:picLocks noChangeAspect="1"/>
          </p:cNvPicPr>
          <p:nvPr/>
        </p:nvPicPr>
        <p:blipFill>
          <a:blip r:embed="rId12">
            <a:extLst>
              <a:ext uri="{96DAC541-7B7A-43D3-8B79-37D633B846F1}">
                <asvg:svgBlip xmlns:asvg="http://schemas.microsoft.com/office/drawing/2016/SVG/main" r:embed="rId13"/>
              </a:ext>
            </a:extLst>
          </a:blip>
          <a:srcRect/>
          <a:stretch/>
        </p:blipFill>
        <p:spPr>
          <a:xfrm>
            <a:off x="535958" y="4712573"/>
            <a:ext cx="288537" cy="288537"/>
          </a:xfrm>
          <a:prstGeom prst="rect">
            <a:avLst/>
          </a:prstGeom>
        </p:spPr>
      </p:pic>
    </p:spTree>
    <p:extLst>
      <p:ext uri="{BB962C8B-B14F-4D97-AF65-F5344CB8AC3E}">
        <p14:creationId xmlns:p14="http://schemas.microsoft.com/office/powerpoint/2010/main" val="38693235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064F2A-F55B-A327-82EA-01444ECEC301}"/>
            </a:ext>
          </a:extLst>
        </p:cNvPr>
        <p:cNvGrpSpPr/>
        <p:nvPr/>
      </p:nvGrpSpPr>
      <p:grpSpPr>
        <a:xfrm>
          <a:off x="0" y="0"/>
          <a:ext cx="0" cy="0"/>
          <a:chOff x="0" y="0"/>
          <a:chExt cx="0" cy="0"/>
        </a:xfrm>
      </p:grpSpPr>
      <p:cxnSp>
        <p:nvCxnSpPr>
          <p:cNvPr id="3" name="Straight Connector 2">
            <a:extLst>
              <a:ext uri="{FF2B5EF4-FFF2-40B4-BE49-F238E27FC236}">
                <a16:creationId xmlns:a16="http://schemas.microsoft.com/office/drawing/2014/main" id="{6FB531EC-870C-0145-BBF5-74A9F955A8B2}"/>
              </a:ext>
            </a:extLst>
          </p:cNvPr>
          <p:cNvCxnSpPr>
            <a:cxnSpLocks/>
          </p:cNvCxnSpPr>
          <p:nvPr/>
        </p:nvCxnSpPr>
        <p:spPr>
          <a:xfrm>
            <a:off x="461596" y="3100912"/>
            <a:ext cx="11289323" cy="0"/>
          </a:xfrm>
          <a:prstGeom prst="line">
            <a:avLst/>
          </a:prstGeom>
          <a:ln>
            <a:solidFill>
              <a:srgbClr val="3A1639"/>
            </a:solidFill>
            <a:headEnd type="oval" w="med" len="med"/>
            <a:tailEnd type="oval" w="med" len="med"/>
          </a:ln>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EFCA6469-C24A-F3E8-0E4C-FFAB41C061EE}"/>
              </a:ext>
            </a:extLst>
          </p:cNvPr>
          <p:cNvCxnSpPr>
            <a:cxnSpLocks/>
          </p:cNvCxnSpPr>
          <p:nvPr/>
        </p:nvCxnSpPr>
        <p:spPr>
          <a:xfrm>
            <a:off x="461596" y="4996792"/>
            <a:ext cx="11289323" cy="0"/>
          </a:xfrm>
          <a:prstGeom prst="line">
            <a:avLst/>
          </a:prstGeom>
          <a:ln>
            <a:solidFill>
              <a:srgbClr val="3A1639"/>
            </a:solidFill>
            <a:headEnd type="oval" w="med" len="med"/>
            <a:tailEnd type="oval" w="med" len="med"/>
          </a:ln>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813578B5-BE97-D055-AE74-4290614DAB72}"/>
              </a:ext>
            </a:extLst>
          </p:cNvPr>
          <p:cNvSpPr txBox="1"/>
          <p:nvPr/>
        </p:nvSpPr>
        <p:spPr>
          <a:xfrm>
            <a:off x="374093" y="1155879"/>
            <a:ext cx="11466054" cy="2400657"/>
          </a:xfrm>
          <a:prstGeom prst="rect">
            <a:avLst/>
          </a:prstGeom>
          <a:solidFill>
            <a:schemeClr val="tx1">
              <a:alpha val="75000"/>
            </a:schemeClr>
          </a:solidFill>
        </p:spPr>
        <p:txBody>
          <a:bodyPr wrap="square">
            <a:spAutoFit/>
          </a:bodyPr>
          <a:lstStyle/>
          <a:p>
            <a:r>
              <a:rPr lang="en-GB" sz="2400" b="1">
                <a:solidFill>
                  <a:srgbClr val="F2CFEE"/>
                </a:solidFill>
                <a:latin typeface="Poppins" panose="00000500000000000000" pitchFamily="2" charset="0"/>
                <a:cs typeface="Poppins" panose="00000500000000000000" pitchFamily="2" charset="0"/>
              </a:rPr>
              <a:t>Early Warning </a:t>
            </a:r>
          </a:p>
          <a:p>
            <a:r>
              <a:rPr lang="en-GB">
                <a:solidFill>
                  <a:srgbClr val="F2CFEE"/>
                </a:solidFill>
                <a:latin typeface="Poppins" panose="00000500000000000000" pitchFamily="2" charset="0"/>
                <a:cs typeface="Poppins" panose="00000500000000000000" pitchFamily="2" charset="0"/>
                <a:hlinkClick r:id="rId3">
                  <a:extLst>
                    <a:ext uri="{A12FA001-AC4F-418D-AE19-62706E023703}">
                      <ahyp:hlinkClr xmlns:ahyp="http://schemas.microsoft.com/office/drawing/2018/hyperlinkcolor" val="tx"/>
                    </a:ext>
                  </a:extLst>
                </a:hlinkClick>
              </a:rPr>
              <a:t>www.ncsc.gov.uk/section/active-cyber-defence/early-warning </a:t>
            </a:r>
            <a:endParaRPr lang="en-GB">
              <a:solidFill>
                <a:srgbClr val="F2CFEE"/>
              </a:solidFill>
              <a:latin typeface="Poppins" panose="00000500000000000000" pitchFamily="2" charset="0"/>
              <a:cs typeface="Poppins" panose="00000500000000000000" pitchFamily="2" charset="0"/>
            </a:endParaRPr>
          </a:p>
          <a:p>
            <a:endParaRPr lang="en-GB">
              <a:solidFill>
                <a:srgbClr val="F2CFEE"/>
              </a:solidFill>
              <a:latin typeface="Poppins" panose="00000500000000000000" pitchFamily="2" charset="0"/>
              <a:cs typeface="Poppins" panose="00000500000000000000" pitchFamily="2" charset="0"/>
            </a:endParaRPr>
          </a:p>
          <a:p>
            <a:r>
              <a:rPr lang="en-GB">
                <a:solidFill>
                  <a:schemeClr val="bg1"/>
                </a:solidFill>
                <a:latin typeface="Poppins" panose="00000500000000000000" pitchFamily="2" charset="0"/>
                <a:cs typeface="Poppins" panose="00000500000000000000" pitchFamily="2" charset="0"/>
              </a:rPr>
              <a:t>For many organisations, the cost of network monitoring is prohibitive, and the specialist skills it requires often aren’t available in-house. Early Warning is a free service designed to warn organisations of potential cyber attacks on their network, as soon as possible, potentially giving invaluable time to detect and stop a cyber incident before it escalates.</a:t>
            </a:r>
          </a:p>
          <a:p>
            <a:endParaRPr lang="en-GB">
              <a:solidFill>
                <a:schemeClr val="bg1"/>
              </a:solidFill>
              <a:latin typeface="Poppins" panose="00000500000000000000" pitchFamily="2" charset="0"/>
              <a:cs typeface="Poppins" panose="00000500000000000000" pitchFamily="2" charset="0"/>
            </a:endParaRPr>
          </a:p>
        </p:txBody>
      </p:sp>
      <p:sp>
        <p:nvSpPr>
          <p:cNvPr id="4" name="TextBox 3">
            <a:extLst>
              <a:ext uri="{FF2B5EF4-FFF2-40B4-BE49-F238E27FC236}">
                <a16:creationId xmlns:a16="http://schemas.microsoft.com/office/drawing/2014/main" id="{EB828596-50C5-D7BE-3947-A8E87E6CC81C}"/>
              </a:ext>
            </a:extLst>
          </p:cNvPr>
          <p:cNvSpPr txBox="1"/>
          <p:nvPr/>
        </p:nvSpPr>
        <p:spPr>
          <a:xfrm>
            <a:off x="374093" y="3876608"/>
            <a:ext cx="11466054" cy="2123658"/>
          </a:xfrm>
          <a:prstGeom prst="rect">
            <a:avLst/>
          </a:prstGeom>
          <a:solidFill>
            <a:schemeClr val="tx1">
              <a:alpha val="75000"/>
            </a:schemeClr>
          </a:solidFill>
        </p:spPr>
        <p:txBody>
          <a:bodyPr wrap="square"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1">
                <a:solidFill>
                  <a:srgbClr val="F2CFEE"/>
                </a:solidFill>
                <a:latin typeface="Poppins" panose="00000500000000000000" pitchFamily="2" charset="0"/>
                <a:cs typeface="Poppins" panose="00000500000000000000" pitchFamily="2" charset="0"/>
              </a:rPr>
              <a:t>Assured Services</a:t>
            </a:r>
            <a:r>
              <a:rPr kumimoji="0" lang="en-GB" sz="2400" b="1" i="0" u="none" strike="noStrike" kern="1200" cap="none" spc="0" normalizeH="0" baseline="0" noProof="0">
                <a:ln>
                  <a:noFill/>
                </a:ln>
                <a:solidFill>
                  <a:srgbClr val="F2CFEE"/>
                </a:solidFill>
                <a:effectLst/>
                <a:uLnTx/>
                <a:uFillTx/>
                <a:latin typeface="Poppins" panose="00000500000000000000" pitchFamily="2" charset="0"/>
                <a:cs typeface="Poppins" panose="00000500000000000000" pitchFamily="2"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a:solidFill>
                  <a:srgbClr val="F2CFEE"/>
                </a:solidFill>
                <a:latin typeface="Poppins" panose="00000500000000000000" pitchFamily="2" charset="0"/>
                <a:cs typeface="Poppins" panose="00000500000000000000" pitchFamily="2" charset="0"/>
                <a:hlinkClick r:id="rId4">
                  <a:extLst>
                    <a:ext uri="{A12FA001-AC4F-418D-AE19-62706E023703}">
                      <ahyp:hlinkClr xmlns:ahyp="http://schemas.microsoft.com/office/drawing/2018/hyperlinkcolor" val="tx"/>
                    </a:ext>
                  </a:extLst>
                </a:hlinkClick>
              </a:rPr>
              <a:t>www.ncsc.gov.uk/section/products-services/assured-services </a:t>
            </a:r>
            <a:endParaRPr lang="en-GB">
              <a:solidFill>
                <a:srgbClr val="F2CFEE"/>
              </a:solidFill>
              <a:latin typeface="Poppins" panose="00000500000000000000" pitchFamily="2" charset="0"/>
              <a:cs typeface="Poppins" panose="00000500000000000000"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i="0" u="none" strike="noStrike" kern="1200" cap="none" spc="0" normalizeH="0" baseline="0" noProof="0">
              <a:ln>
                <a:noFill/>
              </a:ln>
              <a:solidFill>
                <a:srgbClr val="F2CFEE"/>
              </a:solidFill>
              <a:effectLst/>
              <a:uLnTx/>
              <a:uFillTx/>
              <a:latin typeface="Poppins" panose="00000500000000000000" pitchFamily="2" charset="0"/>
              <a:cs typeface="Poppins" panose="00000500000000000000"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i="0" u="none" strike="noStrike" kern="1200" cap="none" spc="0" normalizeH="0" baseline="0" noProof="0">
                <a:ln>
                  <a:noFill/>
                </a:ln>
                <a:solidFill>
                  <a:prstClr val="white"/>
                </a:solidFill>
                <a:effectLst/>
                <a:uLnTx/>
                <a:uFillTx/>
                <a:latin typeface="Poppins" panose="00000500000000000000" pitchFamily="2" charset="0"/>
                <a:cs typeface="Poppins" panose="00000500000000000000" pitchFamily="2" charset="0"/>
              </a:rPr>
              <a:t>Our assured services help UK organisations find trusted cyber security providers, certified by the NCSC against strict technical standards. These experts can support you to prevent, detect, and respond to cyber threats.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i="0" u="none" strike="noStrike" kern="1200" cap="none" spc="0" normalizeH="0" baseline="0" noProof="0">
              <a:ln>
                <a:noFill/>
              </a:ln>
              <a:solidFill>
                <a:prstClr val="white"/>
              </a:solidFill>
              <a:effectLst/>
              <a:uLnTx/>
              <a:uFillTx/>
              <a:latin typeface="Poppins" panose="00000500000000000000" pitchFamily="2" charset="0"/>
              <a:cs typeface="Poppins" panose="00000500000000000000" pitchFamily="2" charset="0"/>
            </a:endParaRPr>
          </a:p>
        </p:txBody>
      </p:sp>
    </p:spTree>
    <p:extLst>
      <p:ext uri="{BB962C8B-B14F-4D97-AF65-F5344CB8AC3E}">
        <p14:creationId xmlns:p14="http://schemas.microsoft.com/office/powerpoint/2010/main" val="23896291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item1.xml><?xml version="1.0" encoding="utf-8"?>
<?mso-contentType ?>
<customXsn xmlns="http://schemas.microsoft.com/office/2006/metadata/customXsn">
  <xsnLocation/>
  <cached>True</cached>
  <openByDefault>True</openByDefault>
  <xsnScope/>
</customXsn>
</file>

<file path=customXml/item2.xml><?xml version="1.0" encoding="utf-8"?>
<?mso-contentType ?>
<p:Policy xmlns:p="office.server.policy" id="" local="true">
  <p:Name>Business administration</p:Name>
  <p:Description/>
  <p:Statement>This content type is for general business documents that are not going to become records, documents will be automatically deleted 2 years after last modification</p:Statement>
  <p:PolicyItems>
    <p:PolicyItem featureId="Microsoft.Office.RecordsManagement.PolicyFeatures.PolicyAudit" staticId="0x010100D87388DB0C0E544B9EF3700046109C5B|1757814118" UniqueId="61408f72-8bf4-40b6-9b96-6a4d73d9b727">
      <p:Name>Auditing</p:Name>
      <p:Description>Audits user actions on documents and list items to the Audit Log.</p:Description>
      <p:CustomData>
        <Audit>
          <Update/>
          <CheckInOut/>
          <MoveCopy/>
          <DeleteRestore/>
        </Audit>
      </p:CustomData>
    </p:PolicyItem>
  </p:PolicyItems>
</p:Policy>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4469ad9-f102-4260-8ab5-a66a0b12967e">NCSC-1517207249-4599</_dlc_DocId>
    <_dlc_DocIdUrl xmlns="54469ad9-f102-4260-8ab5-a66a0b12967e">
      <Url>https://ukncsc.sharepoint.com/sites/NCSC Home/SandD/Comms/_layouts/15/DocIdRedir.aspx?ID=NCSC-1517207249-4599</Url>
      <Description>NCSC-1517207249-4599</Description>
    </_dlc_DocIdUrl>
    <lcf76f155ced4ddcb4097134ff3c332f xmlns="7d56f35f-f306-46c0-83eb-0fb14dd37ba7">
      <Terms xmlns="http://schemas.microsoft.com/office/infopath/2007/PartnerControls"/>
    </lcf76f155ced4ddcb4097134ff3c332f>
    <IconOverlay xmlns="http://schemas.microsoft.com/sharepoint/v4" xsi:nil="true"/>
  </documentManagement>
</p:properties>
</file>

<file path=customXml/item5.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Receiver>
    <Name>Microsoft.Office.RecordsManagement.PolicyFeatures.ExpirationEventReceiver</Name>
    <Synchronization>Synchronous</Synchronization>
    <Type>10001</Type>
    <SequenceNumber>101</SequenceNumber>
    <Url/>
    <Assembly>Microsoft.Office.Policy, Version=16.0.0.0, Culture=neutral, PublicKeyToken=71e9bce111e9429c</Assembly>
    <Class>Microsoft.Office.RecordsManagement.Internal.UpdateExpireDate</Class>
    <Data/>
    <Filter/>
  </Receiver>
  <Receiver>
    <Name>Microsoft.Office.RecordsManagement.PolicyFeatures.ExpirationEventReceiver</Name>
    <Synchronization>Synchronous</Synchronization>
    <Type>10002</Type>
    <SequenceNumber>102</SequenceNumber>
    <Url/>
    <Assembly>Microsoft.Office.Policy, Version=16.0.0.0, Culture=neutral, PublicKeyToken=71e9bce111e9429c</Assembly>
    <Class>Microsoft.Office.RecordsManagement.Internal.UpdateExpireDate</Class>
    <Data/>
    <Filter/>
  </Receiver>
  <Receiver>
    <Name>Microsoft.Office.RecordsManagement.PolicyFeatures.ExpirationEventReceiver</Name>
    <Synchronization>Synchronous</Synchronization>
    <Type>10004</Type>
    <SequenceNumber>103</SequenceNumber>
    <Url/>
    <Assembly>Microsoft.Office.Policy, Version=16.0.0.0, Culture=neutral, PublicKeyToken=71e9bce111e9429c</Assembly>
    <Class>Microsoft.Office.RecordsManagement.Internal.UpdateExpireDate</Class>
    <Data/>
    <Filter/>
  </Receiver>
  <Receiver>
    <Name>Microsoft.Office.RecordsManagement.PolicyFeatures.ExpirationEventReceiver</Name>
    <Synchronization>Synchronous</Synchronization>
    <Type>10006</Type>
    <SequenceNumber>104</SequenceNumber>
    <Url/>
    <Assembly>Microsoft.Office.Policy, Version=16.0.0.0, Culture=neutral, PublicKeyToken=71e9bce111e9429c</Assembly>
    <Class>Microsoft.Office.RecordsManagement.Internal.UpdateExpireDate</Class>
    <Data/>
    <Filter/>
  </Receiver>
  <Receiver>
    <Name>Microsoft.Office.RecordsManagement.PolicyFeatures.ExpirationEventReceiver</Name>
    <Synchronization>Synchronous</Synchronization>
    <Type>10009</Type>
    <SequenceNumber>105</SequenceNumber>
    <Url/>
    <Assembly>Microsoft.Office.Policy, Version=16.0.0.0, Culture=neutral, PublicKeyToken=71e9bce111e9429c</Assembly>
    <Class>Microsoft.Office.RecordsManagement.Internal.UpdateExpireDate</Class>
    <Data/>
    <Filter/>
  </Receiver>
  <Receiver>
    <Name>Policy Auditing</Name>
    <Synchronization>Synchronous</Synchronization>
    <Type>10001</Type>
    <SequenceNumber>1100</SequenceNumber>
    <Url/>
    <Assembly>Microsoft.Office.Policy, Version=16.0.0.0, Culture=neutral, PublicKeyToken=71e9bce111e9429c</Assembly>
    <Class>Microsoft.Office.RecordsManagement.Internal.AuditHandler</Class>
    <Data/>
    <Filter/>
  </Receiver>
  <Receiver>
    <Name>Policy Auditing</Name>
    <Synchronization>Synchronous</Synchronization>
    <Type>10002</Type>
    <SequenceNumber>1101</SequenceNumber>
    <Url/>
    <Assembly>Microsoft.Office.Policy, Version=16.0.0.0, Culture=neutral, PublicKeyToken=71e9bce111e9429c</Assembly>
    <Class>Microsoft.Office.RecordsManagement.Internal.AuditHandler</Class>
    <Data/>
    <Filter/>
  </Receiver>
  <Receiver>
    <Name>Policy Auditing</Name>
    <Synchronization>Synchronous</Synchronization>
    <Type>10004</Type>
    <SequenceNumber>1102</SequenceNumber>
    <Url/>
    <Assembly>Microsoft.Office.Policy, Version=16.0.0.0, Culture=neutral, PublicKeyToken=71e9bce111e9429c</Assembly>
    <Class>Microsoft.Office.RecordsManagement.Internal.AuditHandler</Class>
    <Data/>
    <Filter/>
  </Receiver>
  <Receiver>
    <Name>Policy Auditing</Name>
    <Synchronization>Synchronous</Synchronization>
    <Type>10006</Type>
    <SequenceNumber>1103</SequenceNumber>
    <Url/>
    <Assembly>Microsoft.Office.Policy, Version=16.0.0.0, Culture=neutral, PublicKeyToken=71e9bce111e9429c</Assembly>
    <Class>Microsoft.Office.RecordsManagement.Internal.AuditHandler</Class>
    <Data/>
    <Filter/>
  </Receiver>
</spe:Receivers>
</file>

<file path=customXml/item6.xml><?xml version="1.0" encoding="utf-8"?>
<ct:contentTypeSchema xmlns:ct="http://schemas.microsoft.com/office/2006/metadata/contentType" xmlns:ma="http://schemas.microsoft.com/office/2006/metadata/properties/metaAttributes" ct:_="" ma:_="" ma:contentTypeName="Business administration" ma:contentTypeID="0x010100D87388DB0C0E544B9EF3700046109C5B006354F0022B4F384CAA4DAA116B34172C" ma:contentTypeVersion="181" ma:contentTypeDescription="A general content type for day to day business" ma:contentTypeScope="" ma:versionID="c6b27ad9bfe2ba693b4e411d10526f42">
  <xsd:schema xmlns:xsd="http://www.w3.org/2001/XMLSchema" xmlns:xs="http://www.w3.org/2001/XMLSchema" xmlns:p="http://schemas.microsoft.com/office/2006/metadata/properties" xmlns:ns1="http://schemas.microsoft.com/sharepoint/v3" xmlns:ns2="54469ad9-f102-4260-8ab5-a66a0b12967e" xmlns:ns3="http://schemas.microsoft.com/sharepoint/v4" xmlns:ns4="7d56f35f-f306-46c0-83eb-0fb14dd37ba7" targetNamespace="http://schemas.microsoft.com/office/2006/metadata/properties" ma:root="true" ma:fieldsID="59567bff1d8a39548fa52328640bd806" ns1:_="" ns2:_="" ns3:_="" ns4:_="">
    <xsd:import namespace="http://schemas.microsoft.com/sharepoint/v3"/>
    <xsd:import namespace="54469ad9-f102-4260-8ab5-a66a0b12967e"/>
    <xsd:import namespace="http://schemas.microsoft.com/sharepoint/v4"/>
    <xsd:import namespace="7d56f35f-f306-46c0-83eb-0fb14dd37ba7"/>
    <xsd:element name="properties">
      <xsd:complexType>
        <xsd:sequence>
          <xsd:element name="documentManagement">
            <xsd:complexType>
              <xsd:all>
                <xsd:element ref="ns2:_dlc_DocId" minOccurs="0"/>
                <xsd:element ref="ns2:_dlc_DocIdUrl" minOccurs="0"/>
                <xsd:element ref="ns2:_dlc_DocIdPersistId" minOccurs="0"/>
                <xsd:element ref="ns1:_dlc_Exempt" minOccurs="0"/>
                <xsd:element ref="ns1:_dlc_ExpireDateSaved" minOccurs="0"/>
                <xsd:element ref="ns1:_dlc_ExpireDate" minOccurs="0"/>
                <xsd:element ref="ns3:IconOverlay" minOccurs="0"/>
                <xsd:element ref="ns4:MediaServiceMetadata" minOccurs="0"/>
                <xsd:element ref="ns4:MediaServiceFastMetadata" minOccurs="0"/>
                <xsd:element ref="ns2:SharedWithUsers" minOccurs="0"/>
                <xsd:element ref="ns2:SharedWithDetails" minOccurs="0"/>
                <xsd:element ref="ns4:MediaServiceAutoKeyPoints" minOccurs="0"/>
                <xsd:element ref="ns4:MediaServiceKeyPoints" minOccurs="0"/>
                <xsd:element ref="ns4:MediaServiceDateTaken" minOccurs="0"/>
                <xsd:element ref="ns4:MediaServiceAutoTags" minOccurs="0"/>
                <xsd:element ref="ns4:MediaServiceOCR" minOccurs="0"/>
                <xsd:element ref="ns4:MediaServiceGenerationTime" minOccurs="0"/>
                <xsd:element ref="ns4:MediaServiceEventHashCode" minOccurs="0"/>
                <xsd:element ref="ns4:MediaLengthInSeconds" minOccurs="0"/>
                <xsd:element ref="ns4:lcf76f155ced4ddcb4097134ff3c332f" minOccurs="0"/>
                <xsd:element ref="ns4:MediaServiceObjectDetectorVersions" minOccurs="0"/>
                <xsd:element ref="ns4:MediaServiceSearchProperties"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dlc_Exempt" ma:index="11" nillable="true" ma:displayName="Exempt from Policy" ma:hidden="true" ma:internalName="_dlc_Exempt" ma:readOnly="true">
      <xsd:simpleType>
        <xsd:restriction base="dms:Unknown"/>
      </xsd:simpleType>
    </xsd:element>
    <xsd:element name="_dlc_ExpireDateSaved" ma:index="12" nillable="true" ma:displayName="Original Expiration Date" ma:hidden="true" ma:internalName="_dlc_ExpireDateSaved" ma:readOnly="true">
      <xsd:simpleType>
        <xsd:restriction base="dms:DateTime"/>
      </xsd:simpleType>
    </xsd:element>
    <xsd:element name="_dlc_ExpireDate" ma:index="13" nillable="true" ma:displayName="Expiration Date" ma:description="" ma:hidden="true" ma:indexed="true" ma:internalName="_dlc_ExpireDat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54469ad9-f102-4260-8ab5-a66a0b12967e"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14"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d56f35f-f306-46c0-83eb-0fb14dd37ba7" elementFormDefault="qualified">
    <xsd:import namespace="http://schemas.microsoft.com/office/2006/documentManagement/types"/>
    <xsd:import namespace="http://schemas.microsoft.com/office/infopath/2007/PartnerControls"/>
    <xsd:element name="MediaServiceMetadata" ma:index="15" nillable="true" ma:displayName="MediaServiceMetadata" ma:hidden="true" ma:internalName="MediaServiceMetadata" ma:readOnly="true">
      <xsd:simpleType>
        <xsd:restriction base="dms:Note"/>
      </xsd:simpleType>
    </xsd:element>
    <xsd:element name="MediaServiceFastMetadata" ma:index="16" nillable="true" ma:displayName="MediaServiceFastMetadata" ma:hidden="true" ma:internalName="MediaServiceFastMetadata" ma:readOnly="true">
      <xsd:simpleType>
        <xsd:restriction base="dms:Note"/>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ServiceDateTaken" ma:index="21" nillable="true" ma:displayName="MediaServiceDateTaken" ma:hidden="true" ma:internalName="MediaServiceDateTaken" ma:readOnly="true">
      <xsd:simpleType>
        <xsd:restriction base="dms:Text"/>
      </xsd:simpleType>
    </xsd:element>
    <xsd:element name="MediaServiceAutoTags" ma:index="22" nillable="true" ma:displayName="Tags" ma:internalName="MediaServiceAutoTags" ma:readOnly="true">
      <xsd:simpleType>
        <xsd:restriction base="dms:Text"/>
      </xsd:simpleType>
    </xsd:element>
    <xsd:element name="MediaServiceOCR" ma:index="23" nillable="true" ma:displayName="Extracted Text" ma:internalName="MediaServiceOCR" ma:readOnly="true">
      <xsd:simpleType>
        <xsd:restriction base="dms:Note">
          <xsd:maxLength value="255"/>
        </xsd:restriction>
      </xsd:simpleType>
    </xsd:element>
    <xsd:element name="MediaServiceGenerationTime" ma:index="24" nillable="true" ma:displayName="MediaServiceGenerationTime" ma:hidden="true" ma:internalName="MediaServiceGenerationTime" ma:readOnly="true">
      <xsd:simpleType>
        <xsd:restriction base="dms:Text"/>
      </xsd:simpleType>
    </xsd:element>
    <xsd:element name="MediaServiceEventHashCode" ma:index="25" nillable="true" ma:displayName="MediaServiceEventHashCode" ma:hidden="true" ma:internalName="MediaServiceEventHashCode" ma:readOnly="true">
      <xsd:simpleType>
        <xsd:restriction base="dms:Text"/>
      </xsd:simpleType>
    </xsd:element>
    <xsd:element name="MediaLengthInSeconds" ma:index="26" nillable="true" ma:displayName="Length (seconds)" ma:internalName="MediaLengthInSeconds" ma:readOnly="true">
      <xsd:simpleType>
        <xsd:restriction base="dms:Unknown"/>
      </xsd:simpleType>
    </xsd:element>
    <xsd:element name="lcf76f155ced4ddcb4097134ff3c332f" ma:index="28" nillable="true" ma:taxonomy="true" ma:internalName="lcf76f155ced4ddcb4097134ff3c332f" ma:taxonomyFieldName="MediaServiceImageTags" ma:displayName="Image Tags" ma:readOnly="false" ma:fieldId="{5cf76f15-5ced-4ddc-b409-7134ff3c332f}" ma:taxonomyMulti="true" ma:sspId="0debb78e-c36f-4e17-8b24-15495bc4f90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9" nillable="true" ma:displayName="MediaServiceObjectDetectorVersions" ma:hidden="true" ma:indexed="true" ma:internalName="MediaServiceObjectDetectorVersions" ma:readOnly="true">
      <xsd:simpleType>
        <xsd:restriction base="dms:Text"/>
      </xsd:simpleType>
    </xsd:element>
    <xsd:element name="MediaServiceSearchProperties" ma:index="30" nillable="true" ma:displayName="MediaServiceSearchProperties" ma:hidden="true" ma:internalName="MediaServiceSearchProperties" ma:readOnly="true">
      <xsd:simpleType>
        <xsd:restriction base="dms:Note"/>
      </xsd:simpleType>
    </xsd:element>
    <xsd:element name="MediaServiceLocation" ma:index="31" nillable="true" ma:displayName="Location" ma:indexed="true"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4CA0DAA-5885-4581-B7C5-4D7B9866B4DC}">
  <ds:schemaRefs>
    <ds:schemaRef ds:uri="http://schemas.microsoft.com/office/2006/metadata/customXsn"/>
  </ds:schemaRefs>
</ds:datastoreItem>
</file>

<file path=customXml/itemProps2.xml><?xml version="1.0" encoding="utf-8"?>
<ds:datastoreItem xmlns:ds="http://schemas.openxmlformats.org/officeDocument/2006/customXml" ds:itemID="{558A61C9-278D-47C6-97C8-DECB5A5C55C0}">
  <ds:schemaRefs>
    <ds:schemaRef ds:uri="office.server.policy"/>
  </ds:schemaRefs>
</ds:datastoreItem>
</file>

<file path=customXml/itemProps3.xml><?xml version="1.0" encoding="utf-8"?>
<ds:datastoreItem xmlns:ds="http://schemas.openxmlformats.org/officeDocument/2006/customXml" ds:itemID="{62B521D5-8DD2-41D3-A3D6-430A85EEB51F}">
  <ds:schemaRefs>
    <ds:schemaRef ds:uri="http://schemas.microsoft.com/sharepoint/v3/contenttype/forms"/>
  </ds:schemaRefs>
</ds:datastoreItem>
</file>

<file path=customXml/itemProps4.xml><?xml version="1.0" encoding="utf-8"?>
<ds:datastoreItem xmlns:ds="http://schemas.openxmlformats.org/officeDocument/2006/customXml" ds:itemID="{6F170AC6-00E2-4A73-B957-C4167736952B}">
  <ds:schemaRefs>
    <ds:schemaRef ds:uri="http://purl.org/dc/dcmitype/"/>
    <ds:schemaRef ds:uri="http://schemas.microsoft.com/office/2006/metadata/properties"/>
    <ds:schemaRef ds:uri="54469ad9-f102-4260-8ab5-a66a0b12967e"/>
    <ds:schemaRef ds:uri="http://schemas.microsoft.com/office/infopath/2007/PartnerControls"/>
    <ds:schemaRef ds:uri="http://schemas.microsoft.com/office/2006/documentManagement/types"/>
    <ds:schemaRef ds:uri="http://schemas.openxmlformats.org/package/2006/metadata/core-properties"/>
    <ds:schemaRef ds:uri="http://purl.org/dc/terms/"/>
    <ds:schemaRef ds:uri="http://schemas.microsoft.com/sharepoint/v3"/>
    <ds:schemaRef ds:uri="http://purl.org/dc/elements/1.1/"/>
    <ds:schemaRef ds:uri="fe963025-f2b3-4c2f-9ec1-801fe057be0e"/>
    <ds:schemaRef ds:uri="http://www.w3.org/XML/1998/namespace"/>
  </ds:schemaRefs>
</ds:datastoreItem>
</file>

<file path=customXml/itemProps5.xml><?xml version="1.0" encoding="utf-8"?>
<ds:datastoreItem xmlns:ds="http://schemas.openxmlformats.org/officeDocument/2006/customXml" ds:itemID="{E5BCF536-0F9A-426D-AAC9-E0A8DA948EB9}">
  <ds:schemaRefs>
    <ds:schemaRef ds:uri="http://schemas.microsoft.com/sharepoint/events"/>
  </ds:schemaRefs>
</ds:datastoreItem>
</file>

<file path=customXml/itemProps6.xml><?xml version="1.0" encoding="utf-8"?>
<ds:datastoreItem xmlns:ds="http://schemas.openxmlformats.org/officeDocument/2006/customXml" ds:itemID="{932BEB17-3071-49D2-B5B9-460E0B0B2CE3}"/>
</file>

<file path=docMetadata/LabelInfo.xml><?xml version="1.0" encoding="utf-8"?>
<clbl:labelList xmlns:clbl="http://schemas.microsoft.com/office/2020/mipLabelMetadata">
  <clbl:label id="{1afad4bf-9191-4750-b229-78bd11343ac3}" enabled="1" method="Standard" siteId="{14aa5744-ece1-474e-a2d7-34f46dda64a1}" removed="0"/>
</clbl:labelList>
</file>

<file path=docProps/app.xml><?xml version="1.0" encoding="utf-8"?>
<Properties xmlns="http://schemas.openxmlformats.org/officeDocument/2006/extended-properties" xmlns:vt="http://schemas.openxmlformats.org/officeDocument/2006/docPropsVTypes">
  <TotalTime>0</TotalTime>
  <Words>1429</Words>
  <Application>Microsoft Office PowerPoint</Application>
  <PresentationFormat>Widescreen</PresentationFormat>
  <Paragraphs>168</Paragraphs>
  <Slides>14</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Aptos</vt:lpstr>
      <vt:lpstr>Arial</vt:lpstr>
      <vt:lpstr>Poppins</vt:lpstr>
      <vt:lpstr>Poppins Light</vt:lpstr>
      <vt:lpstr>Poppins SemiBold</vt:lpstr>
      <vt:lpstr>Office Theme</vt:lpstr>
      <vt:lpstr>CYBER SECURITY AWARENESS MONTH</vt:lpstr>
      <vt:lpstr>Index</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Arron J</dc:creator>
  <cp:lastModifiedBy>Kim A</cp:lastModifiedBy>
  <cp:revision>1</cp:revision>
  <dcterms:created xsi:type="dcterms:W3CDTF">2025-09-02T12:32:29Z</dcterms:created>
  <dcterms:modified xsi:type="dcterms:W3CDTF">2025-09-29T14:35:37Z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policyId">
    <vt:lpwstr/>
  </property>
  <property fmtid="{D5CDD505-2E9C-101B-9397-08002B2CF9AE}" pid="3" name="_dlc_DocIdItemGuid">
    <vt:lpwstr>6347446f-66ba-4297-a825-d049838cd293</vt:lpwstr>
  </property>
  <property fmtid="{D5CDD505-2E9C-101B-9397-08002B2CF9AE}" pid="4" name="ContentTypeId">
    <vt:lpwstr>0x010100D87388DB0C0E544B9EF3700046109C5B006354F0022B4F384CAA4DAA116B34172C</vt:lpwstr>
  </property>
  <property fmtid="{D5CDD505-2E9C-101B-9397-08002B2CF9AE}" pid="5" name="ItemRetentionFormula">
    <vt:lpwstr/>
  </property>
  <property fmtid="{D5CDD505-2E9C-101B-9397-08002B2CF9AE}" pid="6" name="NCSCS_x0020_Team">
    <vt:lpwstr/>
  </property>
  <property fmtid="{D5CDD505-2E9C-101B-9397-08002B2CF9AE}" pid="7" name="i2a9d56797544f3d9c3c8414e16f8390">
    <vt:lpwstr/>
  </property>
  <property fmtid="{D5CDD505-2E9C-101B-9397-08002B2CF9AE}" pid="8" name="MediaServiceImageTags">
    <vt:lpwstr/>
  </property>
  <property fmtid="{D5CDD505-2E9C-101B-9397-08002B2CF9AE}" pid="9" name="NCSCS Team">
    <vt:lpwstr/>
  </property>
  <property fmtid="{D5CDD505-2E9C-101B-9397-08002B2CF9AE}" pid="10" name="TaxCatchAll">
    <vt:lpwstr/>
  </property>
  <property fmtid="{D5CDD505-2E9C-101B-9397-08002B2CF9AE}" pid="11" name="ClassificationContentMarkingHeaderLocations">
    <vt:lpwstr>Office Theme:12</vt:lpwstr>
  </property>
  <property fmtid="{D5CDD505-2E9C-101B-9397-08002B2CF9AE}" pid="12" name="ClassificationContentMarkingFooterText">
    <vt:lpwstr>OFFICIAL-SENSITIVE</vt:lpwstr>
  </property>
  <property fmtid="{D5CDD505-2E9C-101B-9397-08002B2CF9AE}" pid="13" name="ClassificationContentMarkingHeaderText">
    <vt:lpwstr>OFFICIAL-SENSITIVE</vt:lpwstr>
  </property>
  <property fmtid="{D5CDD505-2E9C-101B-9397-08002B2CF9AE}" pid="14" name="ClassificationContentMarkingFooterLocations">
    <vt:lpwstr>Office Theme:13</vt:lpwstr>
  </property>
</Properties>
</file>